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338" r:id="rId2"/>
    <p:sldId id="339" r:id="rId3"/>
    <p:sldId id="340" r:id="rId4"/>
    <p:sldId id="346" r:id="rId5"/>
    <p:sldId id="347" r:id="rId6"/>
    <p:sldId id="337" r:id="rId7"/>
    <p:sldId id="334" r:id="rId8"/>
    <p:sldId id="348" r:id="rId9"/>
    <p:sldId id="350" r:id="rId10"/>
    <p:sldId id="351" r:id="rId11"/>
    <p:sldId id="352" r:id="rId12"/>
    <p:sldId id="353" r:id="rId13"/>
    <p:sldId id="354" r:id="rId14"/>
    <p:sldId id="359" r:id="rId15"/>
    <p:sldId id="360" r:id="rId16"/>
    <p:sldId id="330" r:id="rId17"/>
    <p:sldId id="331" r:id="rId18"/>
    <p:sldId id="328" r:id="rId19"/>
    <p:sldId id="329" r:id="rId20"/>
    <p:sldId id="333" r:id="rId21"/>
    <p:sldId id="366" r:id="rId22"/>
    <p:sldId id="368" r:id="rId23"/>
    <p:sldId id="296" r:id="rId24"/>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C300"/>
    <a:srgbClr val="FADE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68"/>
    <p:restoredTop sz="88921"/>
  </p:normalViewPr>
  <p:slideViewPr>
    <p:cSldViewPr snapToGrid="0" snapToObjects="1">
      <p:cViewPr varScale="1">
        <p:scale>
          <a:sx n="102" d="100"/>
          <a:sy n="102" d="100"/>
        </p:scale>
        <p:origin x="720" y="184"/>
      </p:cViewPr>
      <p:guideLst>
        <p:guide orient="horz" pos="2160"/>
        <p:guide pos="2880"/>
      </p:guideLst>
    </p:cSldViewPr>
  </p:slideViewPr>
  <p:notesTextViewPr>
    <p:cViewPr>
      <p:scale>
        <a:sx n="100" d="100"/>
        <a:sy n="100" d="100"/>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A230455-0F45-6343-A3EE-476EB14D3DFA}" type="datetimeFigureOut">
              <a:rPr lang="en-US" smtClean="0"/>
              <a:t>11/19/20</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7EA7949-929A-AC4C-B576-A10FCEB44B08}" type="slidenum">
              <a:rPr lang="en-US" smtClean="0"/>
              <a:t>‹#›</a:t>
            </a:fld>
            <a:endParaRPr lang="en-US"/>
          </a:p>
        </p:txBody>
      </p:sp>
    </p:spTree>
    <p:extLst>
      <p:ext uri="{BB962C8B-B14F-4D97-AF65-F5344CB8AC3E}">
        <p14:creationId xmlns:p14="http://schemas.microsoft.com/office/powerpoint/2010/main" val="1204102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1</a:t>
            </a:fld>
            <a:endParaRPr lang="en-US"/>
          </a:p>
        </p:txBody>
      </p:sp>
    </p:spTree>
    <p:extLst>
      <p:ext uri="{BB962C8B-B14F-4D97-AF65-F5344CB8AC3E}">
        <p14:creationId xmlns:p14="http://schemas.microsoft.com/office/powerpoint/2010/main" val="21433946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EA7949-929A-AC4C-B576-A10FCEB44B08}" type="slidenum">
              <a:rPr lang="en-US" smtClean="0"/>
              <a:t>11</a:t>
            </a:fld>
            <a:endParaRPr lang="en-US"/>
          </a:p>
        </p:txBody>
      </p:sp>
    </p:spTree>
    <p:extLst>
      <p:ext uri="{BB962C8B-B14F-4D97-AF65-F5344CB8AC3E}">
        <p14:creationId xmlns:p14="http://schemas.microsoft.com/office/powerpoint/2010/main" val="1875967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EA7949-929A-AC4C-B576-A10FCEB44B08}" type="slidenum">
              <a:rPr lang="en-US" smtClean="0"/>
              <a:t>12</a:t>
            </a:fld>
            <a:endParaRPr lang="en-US"/>
          </a:p>
        </p:txBody>
      </p:sp>
    </p:spTree>
    <p:extLst>
      <p:ext uri="{BB962C8B-B14F-4D97-AF65-F5344CB8AC3E}">
        <p14:creationId xmlns:p14="http://schemas.microsoft.com/office/powerpoint/2010/main" val="33991924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EA7949-929A-AC4C-B576-A10FCEB44B08}" type="slidenum">
              <a:rPr lang="en-US" smtClean="0"/>
              <a:t>13</a:t>
            </a:fld>
            <a:endParaRPr lang="en-US"/>
          </a:p>
        </p:txBody>
      </p:sp>
    </p:spTree>
    <p:extLst>
      <p:ext uri="{BB962C8B-B14F-4D97-AF65-F5344CB8AC3E}">
        <p14:creationId xmlns:p14="http://schemas.microsoft.com/office/powerpoint/2010/main" val="23266223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14</a:t>
            </a:fld>
            <a:endParaRPr lang="en-US"/>
          </a:p>
        </p:txBody>
      </p:sp>
    </p:spTree>
    <p:extLst>
      <p:ext uri="{BB962C8B-B14F-4D97-AF65-F5344CB8AC3E}">
        <p14:creationId xmlns:p14="http://schemas.microsoft.com/office/powerpoint/2010/main" val="39959613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15</a:t>
            </a:fld>
            <a:endParaRPr lang="en-US"/>
          </a:p>
        </p:txBody>
      </p:sp>
    </p:spTree>
    <p:extLst>
      <p:ext uri="{BB962C8B-B14F-4D97-AF65-F5344CB8AC3E}">
        <p14:creationId xmlns:p14="http://schemas.microsoft.com/office/powerpoint/2010/main" val="13816063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EA7949-929A-AC4C-B576-A10FCEB44B08}" type="slidenum">
              <a:rPr lang="en-US" smtClean="0"/>
              <a:t>16</a:t>
            </a:fld>
            <a:endParaRPr lang="en-US"/>
          </a:p>
        </p:txBody>
      </p:sp>
    </p:spTree>
    <p:extLst>
      <p:ext uri="{BB962C8B-B14F-4D97-AF65-F5344CB8AC3E}">
        <p14:creationId xmlns:p14="http://schemas.microsoft.com/office/powerpoint/2010/main" val="13131650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17</a:t>
            </a:fld>
            <a:endParaRPr lang="en-US"/>
          </a:p>
        </p:txBody>
      </p:sp>
    </p:spTree>
    <p:extLst>
      <p:ext uri="{BB962C8B-B14F-4D97-AF65-F5344CB8AC3E}">
        <p14:creationId xmlns:p14="http://schemas.microsoft.com/office/powerpoint/2010/main" val="8847574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18</a:t>
            </a:fld>
            <a:endParaRPr lang="en-US"/>
          </a:p>
        </p:txBody>
      </p:sp>
    </p:spTree>
    <p:extLst>
      <p:ext uri="{BB962C8B-B14F-4D97-AF65-F5344CB8AC3E}">
        <p14:creationId xmlns:p14="http://schemas.microsoft.com/office/powerpoint/2010/main" val="42054259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19</a:t>
            </a:fld>
            <a:endParaRPr lang="en-US"/>
          </a:p>
        </p:txBody>
      </p:sp>
    </p:spTree>
    <p:extLst>
      <p:ext uri="{BB962C8B-B14F-4D97-AF65-F5344CB8AC3E}">
        <p14:creationId xmlns:p14="http://schemas.microsoft.com/office/powerpoint/2010/main" val="27556120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20</a:t>
            </a:fld>
            <a:endParaRPr lang="en-US"/>
          </a:p>
        </p:txBody>
      </p:sp>
    </p:spTree>
    <p:extLst>
      <p:ext uri="{BB962C8B-B14F-4D97-AF65-F5344CB8AC3E}">
        <p14:creationId xmlns:p14="http://schemas.microsoft.com/office/powerpoint/2010/main" val="1691263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2</a:t>
            </a:fld>
            <a:endParaRPr lang="en-US"/>
          </a:p>
        </p:txBody>
      </p:sp>
    </p:spTree>
    <p:extLst>
      <p:ext uri="{BB962C8B-B14F-4D97-AF65-F5344CB8AC3E}">
        <p14:creationId xmlns:p14="http://schemas.microsoft.com/office/powerpoint/2010/main" val="36965122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21</a:t>
            </a:fld>
            <a:endParaRPr lang="en-US"/>
          </a:p>
        </p:txBody>
      </p:sp>
    </p:spTree>
    <p:extLst>
      <p:ext uri="{BB962C8B-B14F-4D97-AF65-F5344CB8AC3E}">
        <p14:creationId xmlns:p14="http://schemas.microsoft.com/office/powerpoint/2010/main" val="24344658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22</a:t>
            </a:fld>
            <a:endParaRPr lang="en-US"/>
          </a:p>
        </p:txBody>
      </p:sp>
    </p:spTree>
    <p:extLst>
      <p:ext uri="{BB962C8B-B14F-4D97-AF65-F5344CB8AC3E}">
        <p14:creationId xmlns:p14="http://schemas.microsoft.com/office/powerpoint/2010/main" val="4072355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23</a:t>
            </a:fld>
            <a:endParaRPr lang="en-US"/>
          </a:p>
        </p:txBody>
      </p:sp>
    </p:spTree>
    <p:extLst>
      <p:ext uri="{BB962C8B-B14F-4D97-AF65-F5344CB8AC3E}">
        <p14:creationId xmlns:p14="http://schemas.microsoft.com/office/powerpoint/2010/main" val="3473103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3</a:t>
            </a:fld>
            <a:endParaRPr lang="en-US"/>
          </a:p>
        </p:txBody>
      </p:sp>
    </p:spTree>
    <p:extLst>
      <p:ext uri="{BB962C8B-B14F-4D97-AF65-F5344CB8AC3E}">
        <p14:creationId xmlns:p14="http://schemas.microsoft.com/office/powerpoint/2010/main" val="38899692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4</a:t>
            </a:fld>
            <a:endParaRPr lang="en-US"/>
          </a:p>
        </p:txBody>
      </p:sp>
    </p:spTree>
    <p:extLst>
      <p:ext uri="{BB962C8B-B14F-4D97-AF65-F5344CB8AC3E}">
        <p14:creationId xmlns:p14="http://schemas.microsoft.com/office/powerpoint/2010/main" val="24044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6</a:t>
            </a:fld>
            <a:endParaRPr lang="en-US"/>
          </a:p>
        </p:txBody>
      </p:sp>
    </p:spTree>
    <p:extLst>
      <p:ext uri="{BB962C8B-B14F-4D97-AF65-F5344CB8AC3E}">
        <p14:creationId xmlns:p14="http://schemas.microsoft.com/office/powerpoint/2010/main" val="1668780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EA7949-929A-AC4C-B576-A10FCEB44B08}" type="slidenum">
              <a:rPr lang="en-US" smtClean="0"/>
              <a:t>7</a:t>
            </a:fld>
            <a:endParaRPr lang="en-US"/>
          </a:p>
        </p:txBody>
      </p:sp>
    </p:spTree>
    <p:extLst>
      <p:ext uri="{BB962C8B-B14F-4D97-AF65-F5344CB8AC3E}">
        <p14:creationId xmlns:p14="http://schemas.microsoft.com/office/powerpoint/2010/main" val="3376960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7EA7949-929A-AC4C-B576-A10FCEB44B08}" type="slidenum">
              <a:rPr lang="en-US" smtClean="0"/>
              <a:t>8</a:t>
            </a:fld>
            <a:endParaRPr lang="en-US"/>
          </a:p>
        </p:txBody>
      </p:sp>
    </p:spTree>
    <p:extLst>
      <p:ext uri="{BB962C8B-B14F-4D97-AF65-F5344CB8AC3E}">
        <p14:creationId xmlns:p14="http://schemas.microsoft.com/office/powerpoint/2010/main" val="1621022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EA7949-929A-AC4C-B576-A10FCEB44B08}" type="slidenum">
              <a:rPr lang="en-US" smtClean="0"/>
              <a:t>9</a:t>
            </a:fld>
            <a:endParaRPr lang="en-US"/>
          </a:p>
        </p:txBody>
      </p:sp>
    </p:spTree>
    <p:extLst>
      <p:ext uri="{BB962C8B-B14F-4D97-AF65-F5344CB8AC3E}">
        <p14:creationId xmlns:p14="http://schemas.microsoft.com/office/powerpoint/2010/main" val="2043257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EA7949-929A-AC4C-B576-A10FCEB44B08}" type="slidenum">
              <a:rPr lang="en-US" smtClean="0"/>
              <a:t>10</a:t>
            </a:fld>
            <a:endParaRPr lang="en-US"/>
          </a:p>
        </p:txBody>
      </p:sp>
    </p:spTree>
    <p:extLst>
      <p:ext uri="{BB962C8B-B14F-4D97-AF65-F5344CB8AC3E}">
        <p14:creationId xmlns:p14="http://schemas.microsoft.com/office/powerpoint/2010/main" val="324300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C8162E2-7DAE-E045-994C-BB11155AF045}"/>
              </a:ext>
            </a:extLst>
          </p:cNvPr>
          <p:cNvSpPr>
            <a:spLocks noGrp="1"/>
          </p:cNvSpPr>
          <p:nvPr>
            <p:ph type="dt" sz="half" idx="10"/>
          </p:nvPr>
        </p:nvSpPr>
        <p:spPr/>
        <p:txBody>
          <a:bodyPr/>
          <a:lstStyle>
            <a:lvl1pPr>
              <a:defRPr/>
            </a:lvl1pPr>
          </a:lstStyle>
          <a:p>
            <a:pPr>
              <a:defRPr/>
            </a:pPr>
            <a:fld id="{B794986C-401E-D84F-878D-9D5DC84D0D87}" type="datetime1">
              <a:rPr lang="en-US" altLang="en-US"/>
              <a:pPr>
                <a:defRPr/>
              </a:pPr>
              <a:t>11/19/20</a:t>
            </a:fld>
            <a:endParaRPr lang="en-US" altLang="en-US"/>
          </a:p>
        </p:txBody>
      </p:sp>
      <p:sp>
        <p:nvSpPr>
          <p:cNvPr id="5" name="Footer Placeholder 4">
            <a:extLst>
              <a:ext uri="{FF2B5EF4-FFF2-40B4-BE49-F238E27FC236}">
                <a16:creationId xmlns:a16="http://schemas.microsoft.com/office/drawing/2014/main" id="{35EEFE39-7E4C-9444-AFD7-582F81706B1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2DC8E0E-52D1-5740-AD7F-5BDA148DCB78}"/>
              </a:ext>
            </a:extLst>
          </p:cNvPr>
          <p:cNvSpPr>
            <a:spLocks noGrp="1"/>
          </p:cNvSpPr>
          <p:nvPr>
            <p:ph type="sldNum" sz="quarter" idx="12"/>
          </p:nvPr>
        </p:nvSpPr>
        <p:spPr/>
        <p:txBody>
          <a:bodyPr/>
          <a:lstStyle>
            <a:lvl1pPr>
              <a:defRPr/>
            </a:lvl1pPr>
          </a:lstStyle>
          <a:p>
            <a:pPr>
              <a:defRPr/>
            </a:pPr>
            <a:fld id="{F91B2720-7798-3A44-9F7C-EA518AD06ED9}" type="slidenum">
              <a:rPr lang="en-US" altLang="en-US"/>
              <a:pPr>
                <a:defRPr/>
              </a:pPr>
              <a:t>‹#›</a:t>
            </a:fld>
            <a:endParaRPr lang="en-US" altLang="en-US"/>
          </a:p>
        </p:txBody>
      </p:sp>
    </p:spTree>
    <p:extLst>
      <p:ext uri="{BB962C8B-B14F-4D97-AF65-F5344CB8AC3E}">
        <p14:creationId xmlns:p14="http://schemas.microsoft.com/office/powerpoint/2010/main" val="1993151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1BCD84-9D5F-6C4B-86A7-39B0E7681908}"/>
              </a:ext>
            </a:extLst>
          </p:cNvPr>
          <p:cNvSpPr>
            <a:spLocks noGrp="1"/>
          </p:cNvSpPr>
          <p:nvPr>
            <p:ph type="dt" sz="half" idx="10"/>
          </p:nvPr>
        </p:nvSpPr>
        <p:spPr/>
        <p:txBody>
          <a:bodyPr/>
          <a:lstStyle>
            <a:lvl1pPr>
              <a:defRPr/>
            </a:lvl1pPr>
          </a:lstStyle>
          <a:p>
            <a:pPr>
              <a:defRPr/>
            </a:pPr>
            <a:fld id="{3FDC79A2-AD63-EA4F-8068-C9B8A23EFD08}" type="datetime1">
              <a:rPr lang="en-US" altLang="en-US"/>
              <a:pPr>
                <a:defRPr/>
              </a:pPr>
              <a:t>11/19/20</a:t>
            </a:fld>
            <a:endParaRPr lang="en-US" altLang="en-US"/>
          </a:p>
        </p:txBody>
      </p:sp>
      <p:sp>
        <p:nvSpPr>
          <p:cNvPr id="5" name="Footer Placeholder 4">
            <a:extLst>
              <a:ext uri="{FF2B5EF4-FFF2-40B4-BE49-F238E27FC236}">
                <a16:creationId xmlns:a16="http://schemas.microsoft.com/office/drawing/2014/main" id="{4B33028A-2005-E04E-B06C-92D77BD9F26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DBD0F5C-7870-C544-9DBF-2D0CE4344047}"/>
              </a:ext>
            </a:extLst>
          </p:cNvPr>
          <p:cNvSpPr>
            <a:spLocks noGrp="1"/>
          </p:cNvSpPr>
          <p:nvPr>
            <p:ph type="sldNum" sz="quarter" idx="12"/>
          </p:nvPr>
        </p:nvSpPr>
        <p:spPr/>
        <p:txBody>
          <a:bodyPr/>
          <a:lstStyle>
            <a:lvl1pPr>
              <a:defRPr/>
            </a:lvl1pPr>
          </a:lstStyle>
          <a:p>
            <a:pPr>
              <a:defRPr/>
            </a:pPr>
            <a:fld id="{80F4BE47-7BF7-D047-83EB-9389C98CA02B}" type="slidenum">
              <a:rPr lang="en-US" altLang="en-US"/>
              <a:pPr>
                <a:defRPr/>
              </a:pPr>
              <a:t>‹#›</a:t>
            </a:fld>
            <a:endParaRPr lang="en-US" altLang="en-US"/>
          </a:p>
        </p:txBody>
      </p:sp>
    </p:spTree>
    <p:extLst>
      <p:ext uri="{BB962C8B-B14F-4D97-AF65-F5344CB8AC3E}">
        <p14:creationId xmlns:p14="http://schemas.microsoft.com/office/powerpoint/2010/main" val="3397105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515156-A556-7545-9FDF-9242662C40E5}"/>
              </a:ext>
            </a:extLst>
          </p:cNvPr>
          <p:cNvSpPr>
            <a:spLocks noGrp="1"/>
          </p:cNvSpPr>
          <p:nvPr>
            <p:ph type="dt" sz="half" idx="10"/>
          </p:nvPr>
        </p:nvSpPr>
        <p:spPr/>
        <p:txBody>
          <a:bodyPr/>
          <a:lstStyle>
            <a:lvl1pPr>
              <a:defRPr/>
            </a:lvl1pPr>
          </a:lstStyle>
          <a:p>
            <a:pPr>
              <a:defRPr/>
            </a:pPr>
            <a:fld id="{944057C6-673D-C24B-852B-7DEC13F50622}" type="datetime1">
              <a:rPr lang="en-US" altLang="en-US"/>
              <a:pPr>
                <a:defRPr/>
              </a:pPr>
              <a:t>11/19/20</a:t>
            </a:fld>
            <a:endParaRPr lang="en-US" altLang="en-US"/>
          </a:p>
        </p:txBody>
      </p:sp>
      <p:sp>
        <p:nvSpPr>
          <p:cNvPr id="5" name="Footer Placeholder 4">
            <a:extLst>
              <a:ext uri="{FF2B5EF4-FFF2-40B4-BE49-F238E27FC236}">
                <a16:creationId xmlns:a16="http://schemas.microsoft.com/office/drawing/2014/main" id="{C2E2F370-D49B-B542-9160-D5A5D762418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7ABD673-804C-D645-BF69-4D913A3E0DDD}"/>
              </a:ext>
            </a:extLst>
          </p:cNvPr>
          <p:cNvSpPr>
            <a:spLocks noGrp="1"/>
          </p:cNvSpPr>
          <p:nvPr>
            <p:ph type="sldNum" sz="quarter" idx="12"/>
          </p:nvPr>
        </p:nvSpPr>
        <p:spPr/>
        <p:txBody>
          <a:bodyPr/>
          <a:lstStyle>
            <a:lvl1pPr>
              <a:defRPr/>
            </a:lvl1pPr>
          </a:lstStyle>
          <a:p>
            <a:pPr>
              <a:defRPr/>
            </a:pPr>
            <a:fld id="{2F258205-49D8-EF4F-8735-43A7BFA0F156}" type="slidenum">
              <a:rPr lang="en-US" altLang="en-US"/>
              <a:pPr>
                <a:defRPr/>
              </a:pPr>
              <a:t>‹#›</a:t>
            </a:fld>
            <a:endParaRPr lang="en-US" altLang="en-US"/>
          </a:p>
        </p:txBody>
      </p:sp>
    </p:spTree>
    <p:extLst>
      <p:ext uri="{BB962C8B-B14F-4D97-AF65-F5344CB8AC3E}">
        <p14:creationId xmlns:p14="http://schemas.microsoft.com/office/powerpoint/2010/main" val="32041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5C5A0B-B3B9-DA43-B262-CC04AF459452}"/>
              </a:ext>
            </a:extLst>
          </p:cNvPr>
          <p:cNvSpPr>
            <a:spLocks noGrp="1"/>
          </p:cNvSpPr>
          <p:nvPr>
            <p:ph type="dt" sz="half" idx="10"/>
          </p:nvPr>
        </p:nvSpPr>
        <p:spPr/>
        <p:txBody>
          <a:bodyPr/>
          <a:lstStyle>
            <a:lvl1pPr>
              <a:defRPr/>
            </a:lvl1pPr>
          </a:lstStyle>
          <a:p>
            <a:pPr>
              <a:defRPr/>
            </a:pPr>
            <a:fld id="{40B1CD5D-C15B-7444-BBCF-A866BAF5D6A7}" type="datetime1">
              <a:rPr lang="en-US" altLang="en-US"/>
              <a:pPr>
                <a:defRPr/>
              </a:pPr>
              <a:t>11/19/20</a:t>
            </a:fld>
            <a:endParaRPr lang="en-US" altLang="en-US"/>
          </a:p>
        </p:txBody>
      </p:sp>
      <p:sp>
        <p:nvSpPr>
          <p:cNvPr id="5" name="Footer Placeholder 4">
            <a:extLst>
              <a:ext uri="{FF2B5EF4-FFF2-40B4-BE49-F238E27FC236}">
                <a16:creationId xmlns:a16="http://schemas.microsoft.com/office/drawing/2014/main" id="{4D761759-C9E2-AF41-BBBD-814823DEC8B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0C83E7E-A780-1A44-9E80-36DA1EC49DA9}"/>
              </a:ext>
            </a:extLst>
          </p:cNvPr>
          <p:cNvSpPr>
            <a:spLocks noGrp="1"/>
          </p:cNvSpPr>
          <p:nvPr>
            <p:ph type="sldNum" sz="quarter" idx="12"/>
          </p:nvPr>
        </p:nvSpPr>
        <p:spPr/>
        <p:txBody>
          <a:bodyPr/>
          <a:lstStyle>
            <a:lvl1pPr>
              <a:defRPr/>
            </a:lvl1pPr>
          </a:lstStyle>
          <a:p>
            <a:pPr>
              <a:defRPr/>
            </a:pPr>
            <a:fld id="{E85B8BAC-B70A-0941-91C7-09A267DFCA6F}" type="slidenum">
              <a:rPr lang="en-US" altLang="en-US"/>
              <a:pPr>
                <a:defRPr/>
              </a:pPr>
              <a:t>‹#›</a:t>
            </a:fld>
            <a:endParaRPr lang="en-US" altLang="en-US"/>
          </a:p>
        </p:txBody>
      </p:sp>
    </p:spTree>
    <p:extLst>
      <p:ext uri="{BB962C8B-B14F-4D97-AF65-F5344CB8AC3E}">
        <p14:creationId xmlns:p14="http://schemas.microsoft.com/office/powerpoint/2010/main" val="1073406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C5A7F4-250B-E744-AB11-96E9E7B0CD0B}"/>
              </a:ext>
            </a:extLst>
          </p:cNvPr>
          <p:cNvSpPr>
            <a:spLocks noGrp="1"/>
          </p:cNvSpPr>
          <p:nvPr>
            <p:ph type="dt" sz="half" idx="10"/>
          </p:nvPr>
        </p:nvSpPr>
        <p:spPr/>
        <p:txBody>
          <a:bodyPr/>
          <a:lstStyle>
            <a:lvl1pPr>
              <a:defRPr/>
            </a:lvl1pPr>
          </a:lstStyle>
          <a:p>
            <a:pPr>
              <a:defRPr/>
            </a:pPr>
            <a:fld id="{972C6516-B068-9840-8E0E-A13205C941C3}" type="datetime1">
              <a:rPr lang="en-US" altLang="en-US"/>
              <a:pPr>
                <a:defRPr/>
              </a:pPr>
              <a:t>11/19/20</a:t>
            </a:fld>
            <a:endParaRPr lang="en-US" altLang="en-US"/>
          </a:p>
        </p:txBody>
      </p:sp>
      <p:sp>
        <p:nvSpPr>
          <p:cNvPr id="5" name="Footer Placeholder 4">
            <a:extLst>
              <a:ext uri="{FF2B5EF4-FFF2-40B4-BE49-F238E27FC236}">
                <a16:creationId xmlns:a16="http://schemas.microsoft.com/office/drawing/2014/main" id="{3B2F7DAC-5E99-B043-9225-3934C077922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796EE68-E8AD-1946-BFFB-9061D4AB756A}"/>
              </a:ext>
            </a:extLst>
          </p:cNvPr>
          <p:cNvSpPr>
            <a:spLocks noGrp="1"/>
          </p:cNvSpPr>
          <p:nvPr>
            <p:ph type="sldNum" sz="quarter" idx="12"/>
          </p:nvPr>
        </p:nvSpPr>
        <p:spPr/>
        <p:txBody>
          <a:bodyPr/>
          <a:lstStyle>
            <a:lvl1pPr>
              <a:defRPr/>
            </a:lvl1pPr>
          </a:lstStyle>
          <a:p>
            <a:pPr>
              <a:defRPr/>
            </a:pPr>
            <a:fld id="{AC7B0499-2E4C-F048-8010-C50976B47768}" type="slidenum">
              <a:rPr lang="en-US" altLang="en-US"/>
              <a:pPr>
                <a:defRPr/>
              </a:pPr>
              <a:t>‹#›</a:t>
            </a:fld>
            <a:endParaRPr lang="en-US" altLang="en-US"/>
          </a:p>
        </p:txBody>
      </p:sp>
    </p:spTree>
    <p:extLst>
      <p:ext uri="{BB962C8B-B14F-4D97-AF65-F5344CB8AC3E}">
        <p14:creationId xmlns:p14="http://schemas.microsoft.com/office/powerpoint/2010/main" val="1188105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D8900A4-42FF-0A4F-B9FC-96B6FA8D24D8}"/>
              </a:ext>
            </a:extLst>
          </p:cNvPr>
          <p:cNvSpPr>
            <a:spLocks noGrp="1"/>
          </p:cNvSpPr>
          <p:nvPr>
            <p:ph type="dt" sz="half" idx="10"/>
          </p:nvPr>
        </p:nvSpPr>
        <p:spPr/>
        <p:txBody>
          <a:bodyPr/>
          <a:lstStyle>
            <a:lvl1pPr>
              <a:defRPr/>
            </a:lvl1pPr>
          </a:lstStyle>
          <a:p>
            <a:pPr>
              <a:defRPr/>
            </a:pPr>
            <a:fld id="{709AE1B6-AB3F-3A4D-9539-8058CE4681C2}" type="datetime1">
              <a:rPr lang="en-US" altLang="en-US"/>
              <a:pPr>
                <a:defRPr/>
              </a:pPr>
              <a:t>11/19/20</a:t>
            </a:fld>
            <a:endParaRPr lang="en-US" altLang="en-US"/>
          </a:p>
        </p:txBody>
      </p:sp>
      <p:sp>
        <p:nvSpPr>
          <p:cNvPr id="6" name="Footer Placeholder 4">
            <a:extLst>
              <a:ext uri="{FF2B5EF4-FFF2-40B4-BE49-F238E27FC236}">
                <a16:creationId xmlns:a16="http://schemas.microsoft.com/office/drawing/2014/main" id="{995EB542-589E-6D40-827E-426EFF4B4E5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879B719-1F27-5E4C-A446-96A240D19553}"/>
              </a:ext>
            </a:extLst>
          </p:cNvPr>
          <p:cNvSpPr>
            <a:spLocks noGrp="1"/>
          </p:cNvSpPr>
          <p:nvPr>
            <p:ph type="sldNum" sz="quarter" idx="12"/>
          </p:nvPr>
        </p:nvSpPr>
        <p:spPr/>
        <p:txBody>
          <a:bodyPr/>
          <a:lstStyle>
            <a:lvl1pPr>
              <a:defRPr/>
            </a:lvl1pPr>
          </a:lstStyle>
          <a:p>
            <a:pPr>
              <a:defRPr/>
            </a:pPr>
            <a:fld id="{C8A7B1CB-B979-934B-AC54-29F1D6E78E15}" type="slidenum">
              <a:rPr lang="en-US" altLang="en-US"/>
              <a:pPr>
                <a:defRPr/>
              </a:pPr>
              <a:t>‹#›</a:t>
            </a:fld>
            <a:endParaRPr lang="en-US" altLang="en-US"/>
          </a:p>
        </p:txBody>
      </p:sp>
    </p:spTree>
    <p:extLst>
      <p:ext uri="{BB962C8B-B14F-4D97-AF65-F5344CB8AC3E}">
        <p14:creationId xmlns:p14="http://schemas.microsoft.com/office/powerpoint/2010/main" val="408993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38FACB3-170D-1C45-B7F5-BEB5372F6AA4}"/>
              </a:ext>
            </a:extLst>
          </p:cNvPr>
          <p:cNvSpPr>
            <a:spLocks noGrp="1"/>
          </p:cNvSpPr>
          <p:nvPr>
            <p:ph type="dt" sz="half" idx="10"/>
          </p:nvPr>
        </p:nvSpPr>
        <p:spPr/>
        <p:txBody>
          <a:bodyPr/>
          <a:lstStyle>
            <a:lvl1pPr>
              <a:defRPr/>
            </a:lvl1pPr>
          </a:lstStyle>
          <a:p>
            <a:pPr>
              <a:defRPr/>
            </a:pPr>
            <a:fld id="{FE72D098-A2A6-A744-B306-5D7B9916E256}" type="datetime1">
              <a:rPr lang="en-US" altLang="en-US"/>
              <a:pPr>
                <a:defRPr/>
              </a:pPr>
              <a:t>11/19/20</a:t>
            </a:fld>
            <a:endParaRPr lang="en-US" altLang="en-US"/>
          </a:p>
        </p:txBody>
      </p:sp>
      <p:sp>
        <p:nvSpPr>
          <p:cNvPr id="8" name="Footer Placeholder 4">
            <a:extLst>
              <a:ext uri="{FF2B5EF4-FFF2-40B4-BE49-F238E27FC236}">
                <a16:creationId xmlns:a16="http://schemas.microsoft.com/office/drawing/2014/main" id="{03AA83C8-1B48-A74A-AA07-E14578EF3B1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EE81D0B4-EEC9-984A-88FB-5CBE2AF52834}"/>
              </a:ext>
            </a:extLst>
          </p:cNvPr>
          <p:cNvSpPr>
            <a:spLocks noGrp="1"/>
          </p:cNvSpPr>
          <p:nvPr>
            <p:ph type="sldNum" sz="quarter" idx="12"/>
          </p:nvPr>
        </p:nvSpPr>
        <p:spPr/>
        <p:txBody>
          <a:bodyPr/>
          <a:lstStyle>
            <a:lvl1pPr>
              <a:defRPr/>
            </a:lvl1pPr>
          </a:lstStyle>
          <a:p>
            <a:pPr>
              <a:defRPr/>
            </a:pPr>
            <a:fld id="{221D7172-8787-4546-9F40-A3EBE0C82212}" type="slidenum">
              <a:rPr lang="en-US" altLang="en-US"/>
              <a:pPr>
                <a:defRPr/>
              </a:pPr>
              <a:t>‹#›</a:t>
            </a:fld>
            <a:endParaRPr lang="en-US" altLang="en-US"/>
          </a:p>
        </p:txBody>
      </p:sp>
    </p:spTree>
    <p:extLst>
      <p:ext uri="{BB962C8B-B14F-4D97-AF65-F5344CB8AC3E}">
        <p14:creationId xmlns:p14="http://schemas.microsoft.com/office/powerpoint/2010/main" val="299186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87A6A57-EEAF-7640-992F-025B5638C2B3}"/>
              </a:ext>
            </a:extLst>
          </p:cNvPr>
          <p:cNvSpPr>
            <a:spLocks noGrp="1"/>
          </p:cNvSpPr>
          <p:nvPr>
            <p:ph type="dt" sz="half" idx="10"/>
          </p:nvPr>
        </p:nvSpPr>
        <p:spPr/>
        <p:txBody>
          <a:bodyPr/>
          <a:lstStyle>
            <a:lvl1pPr>
              <a:defRPr/>
            </a:lvl1pPr>
          </a:lstStyle>
          <a:p>
            <a:pPr>
              <a:defRPr/>
            </a:pPr>
            <a:fld id="{2586BDA9-2A05-6D48-98A1-0D546E4FBDDD}" type="datetime1">
              <a:rPr lang="en-US" altLang="en-US"/>
              <a:pPr>
                <a:defRPr/>
              </a:pPr>
              <a:t>11/19/20</a:t>
            </a:fld>
            <a:endParaRPr lang="en-US" altLang="en-US"/>
          </a:p>
        </p:txBody>
      </p:sp>
      <p:sp>
        <p:nvSpPr>
          <p:cNvPr id="4" name="Footer Placeholder 4">
            <a:extLst>
              <a:ext uri="{FF2B5EF4-FFF2-40B4-BE49-F238E27FC236}">
                <a16:creationId xmlns:a16="http://schemas.microsoft.com/office/drawing/2014/main" id="{A5A12F7D-FB90-8540-BAE1-1A544AB7F02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44660F2-CE31-BD48-B58F-97FC38FC33EA}"/>
              </a:ext>
            </a:extLst>
          </p:cNvPr>
          <p:cNvSpPr>
            <a:spLocks noGrp="1"/>
          </p:cNvSpPr>
          <p:nvPr>
            <p:ph type="sldNum" sz="quarter" idx="12"/>
          </p:nvPr>
        </p:nvSpPr>
        <p:spPr/>
        <p:txBody>
          <a:bodyPr/>
          <a:lstStyle>
            <a:lvl1pPr>
              <a:defRPr/>
            </a:lvl1pPr>
          </a:lstStyle>
          <a:p>
            <a:pPr>
              <a:defRPr/>
            </a:pPr>
            <a:fld id="{979D2DE7-533E-5245-A5BC-D90BF364CFF3}" type="slidenum">
              <a:rPr lang="en-US" altLang="en-US"/>
              <a:pPr>
                <a:defRPr/>
              </a:pPr>
              <a:t>‹#›</a:t>
            </a:fld>
            <a:endParaRPr lang="en-US" altLang="en-US"/>
          </a:p>
        </p:txBody>
      </p:sp>
    </p:spTree>
    <p:extLst>
      <p:ext uri="{BB962C8B-B14F-4D97-AF65-F5344CB8AC3E}">
        <p14:creationId xmlns:p14="http://schemas.microsoft.com/office/powerpoint/2010/main" val="1648775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64D5FFE-C6E7-BA45-AD87-2D9D6D4FB5F3}"/>
              </a:ext>
            </a:extLst>
          </p:cNvPr>
          <p:cNvSpPr>
            <a:spLocks noGrp="1"/>
          </p:cNvSpPr>
          <p:nvPr>
            <p:ph type="dt" sz="half" idx="10"/>
          </p:nvPr>
        </p:nvSpPr>
        <p:spPr/>
        <p:txBody>
          <a:bodyPr/>
          <a:lstStyle>
            <a:lvl1pPr>
              <a:defRPr/>
            </a:lvl1pPr>
          </a:lstStyle>
          <a:p>
            <a:pPr>
              <a:defRPr/>
            </a:pPr>
            <a:fld id="{F91F8EBD-A349-4B46-A6D9-B8CD7A97911F}" type="datetime1">
              <a:rPr lang="en-US" altLang="en-US"/>
              <a:pPr>
                <a:defRPr/>
              </a:pPr>
              <a:t>11/19/20</a:t>
            </a:fld>
            <a:endParaRPr lang="en-US" altLang="en-US"/>
          </a:p>
        </p:txBody>
      </p:sp>
      <p:sp>
        <p:nvSpPr>
          <p:cNvPr id="3" name="Footer Placeholder 4">
            <a:extLst>
              <a:ext uri="{FF2B5EF4-FFF2-40B4-BE49-F238E27FC236}">
                <a16:creationId xmlns:a16="http://schemas.microsoft.com/office/drawing/2014/main" id="{37B1C1A2-509F-F242-872B-19D863A86C9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760C511-6214-064B-92BE-0A69838DC76F}"/>
              </a:ext>
            </a:extLst>
          </p:cNvPr>
          <p:cNvSpPr>
            <a:spLocks noGrp="1"/>
          </p:cNvSpPr>
          <p:nvPr>
            <p:ph type="sldNum" sz="quarter" idx="12"/>
          </p:nvPr>
        </p:nvSpPr>
        <p:spPr/>
        <p:txBody>
          <a:bodyPr/>
          <a:lstStyle>
            <a:lvl1pPr>
              <a:defRPr/>
            </a:lvl1pPr>
          </a:lstStyle>
          <a:p>
            <a:pPr>
              <a:defRPr/>
            </a:pPr>
            <a:fld id="{7AC98CAE-395D-CC46-B939-0AAAFE0BEC4C}" type="slidenum">
              <a:rPr lang="en-US" altLang="en-US"/>
              <a:pPr>
                <a:defRPr/>
              </a:pPr>
              <a:t>‹#›</a:t>
            </a:fld>
            <a:endParaRPr lang="en-US" altLang="en-US"/>
          </a:p>
        </p:txBody>
      </p:sp>
    </p:spTree>
    <p:extLst>
      <p:ext uri="{BB962C8B-B14F-4D97-AF65-F5344CB8AC3E}">
        <p14:creationId xmlns:p14="http://schemas.microsoft.com/office/powerpoint/2010/main" val="1012475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26E9E82-3ACA-CE4D-89A9-020C29AE634A}"/>
              </a:ext>
            </a:extLst>
          </p:cNvPr>
          <p:cNvSpPr>
            <a:spLocks noGrp="1"/>
          </p:cNvSpPr>
          <p:nvPr>
            <p:ph type="dt" sz="half" idx="10"/>
          </p:nvPr>
        </p:nvSpPr>
        <p:spPr/>
        <p:txBody>
          <a:bodyPr/>
          <a:lstStyle>
            <a:lvl1pPr>
              <a:defRPr/>
            </a:lvl1pPr>
          </a:lstStyle>
          <a:p>
            <a:pPr>
              <a:defRPr/>
            </a:pPr>
            <a:fld id="{65C4FBC2-C62A-3048-AC7C-63EDF35D1B45}" type="datetime1">
              <a:rPr lang="en-US" altLang="en-US"/>
              <a:pPr>
                <a:defRPr/>
              </a:pPr>
              <a:t>11/19/20</a:t>
            </a:fld>
            <a:endParaRPr lang="en-US" altLang="en-US"/>
          </a:p>
        </p:txBody>
      </p:sp>
      <p:sp>
        <p:nvSpPr>
          <p:cNvPr id="6" name="Footer Placeholder 4">
            <a:extLst>
              <a:ext uri="{FF2B5EF4-FFF2-40B4-BE49-F238E27FC236}">
                <a16:creationId xmlns:a16="http://schemas.microsoft.com/office/drawing/2014/main" id="{AFE0EE2A-8E53-D946-8D30-CEAE2828DC1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E8211ED-96B5-1841-9527-E63CE113F436}"/>
              </a:ext>
            </a:extLst>
          </p:cNvPr>
          <p:cNvSpPr>
            <a:spLocks noGrp="1"/>
          </p:cNvSpPr>
          <p:nvPr>
            <p:ph type="sldNum" sz="quarter" idx="12"/>
          </p:nvPr>
        </p:nvSpPr>
        <p:spPr/>
        <p:txBody>
          <a:bodyPr/>
          <a:lstStyle>
            <a:lvl1pPr>
              <a:defRPr/>
            </a:lvl1pPr>
          </a:lstStyle>
          <a:p>
            <a:pPr>
              <a:defRPr/>
            </a:pPr>
            <a:fld id="{00CEC0D7-35A0-C246-AC46-D2E15F5EDE5A}" type="slidenum">
              <a:rPr lang="en-US" altLang="en-US"/>
              <a:pPr>
                <a:defRPr/>
              </a:pPr>
              <a:t>‹#›</a:t>
            </a:fld>
            <a:endParaRPr lang="en-US" altLang="en-US"/>
          </a:p>
        </p:txBody>
      </p:sp>
    </p:spTree>
    <p:extLst>
      <p:ext uri="{BB962C8B-B14F-4D97-AF65-F5344CB8AC3E}">
        <p14:creationId xmlns:p14="http://schemas.microsoft.com/office/powerpoint/2010/main" val="2193122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79AF36E-D19E-5241-B1F3-C85479F0B096}"/>
              </a:ext>
            </a:extLst>
          </p:cNvPr>
          <p:cNvSpPr>
            <a:spLocks noGrp="1"/>
          </p:cNvSpPr>
          <p:nvPr>
            <p:ph type="dt" sz="half" idx="10"/>
          </p:nvPr>
        </p:nvSpPr>
        <p:spPr/>
        <p:txBody>
          <a:bodyPr/>
          <a:lstStyle>
            <a:lvl1pPr>
              <a:defRPr/>
            </a:lvl1pPr>
          </a:lstStyle>
          <a:p>
            <a:pPr>
              <a:defRPr/>
            </a:pPr>
            <a:fld id="{6D6BA286-CE5A-BA4E-B31E-6603C946334B}" type="datetime1">
              <a:rPr lang="en-US" altLang="en-US"/>
              <a:pPr>
                <a:defRPr/>
              </a:pPr>
              <a:t>11/19/20</a:t>
            </a:fld>
            <a:endParaRPr lang="en-US" altLang="en-US"/>
          </a:p>
        </p:txBody>
      </p:sp>
      <p:sp>
        <p:nvSpPr>
          <p:cNvPr id="6" name="Footer Placeholder 4">
            <a:extLst>
              <a:ext uri="{FF2B5EF4-FFF2-40B4-BE49-F238E27FC236}">
                <a16:creationId xmlns:a16="http://schemas.microsoft.com/office/drawing/2014/main" id="{6E2F17E9-C742-BB49-83DB-2B1DEEC5158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812221B-1CAD-3B48-846C-3C0B0147905F}"/>
              </a:ext>
            </a:extLst>
          </p:cNvPr>
          <p:cNvSpPr>
            <a:spLocks noGrp="1"/>
          </p:cNvSpPr>
          <p:nvPr>
            <p:ph type="sldNum" sz="quarter" idx="12"/>
          </p:nvPr>
        </p:nvSpPr>
        <p:spPr/>
        <p:txBody>
          <a:bodyPr/>
          <a:lstStyle>
            <a:lvl1pPr>
              <a:defRPr/>
            </a:lvl1pPr>
          </a:lstStyle>
          <a:p>
            <a:pPr>
              <a:defRPr/>
            </a:pPr>
            <a:fld id="{A9A49F44-129D-684D-A02A-1753BCAE4FCD}" type="slidenum">
              <a:rPr lang="en-US" altLang="en-US"/>
              <a:pPr>
                <a:defRPr/>
              </a:pPr>
              <a:t>‹#›</a:t>
            </a:fld>
            <a:endParaRPr lang="en-US" altLang="en-US"/>
          </a:p>
        </p:txBody>
      </p:sp>
    </p:spTree>
    <p:extLst>
      <p:ext uri="{BB962C8B-B14F-4D97-AF65-F5344CB8AC3E}">
        <p14:creationId xmlns:p14="http://schemas.microsoft.com/office/powerpoint/2010/main" val="1116975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BD57829E-D368-FD48-8653-66ED2B9FB64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40AB96F3-3B26-E14A-B490-113A0B03542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A9A3E7D-D55B-A74D-A11D-FFEC397F8E5B}"/>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defRPr>
            </a:lvl1pPr>
          </a:lstStyle>
          <a:p>
            <a:pPr>
              <a:defRPr/>
            </a:pPr>
            <a:fld id="{CA2AEB4E-C88C-0548-97E9-FB79E2D3F134}" type="datetime1">
              <a:rPr lang="en-US" altLang="en-US"/>
              <a:pPr>
                <a:defRPr/>
              </a:pPr>
              <a:t>11/19/20</a:t>
            </a:fld>
            <a:endParaRPr lang="en-US" altLang="en-US"/>
          </a:p>
        </p:txBody>
      </p:sp>
      <p:sp>
        <p:nvSpPr>
          <p:cNvPr id="5" name="Footer Placeholder 4">
            <a:extLst>
              <a:ext uri="{FF2B5EF4-FFF2-40B4-BE49-F238E27FC236}">
                <a16:creationId xmlns:a16="http://schemas.microsoft.com/office/drawing/2014/main" id="{2BAA0E09-BA16-CA47-9F84-EE3C4ED86C9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DC556214-33DD-B946-9808-8D5607EB534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36A197B5-7DB3-6D44-B239-DAB4E620ADC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pitchFamily="-102"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hyperlink" Target="mailto:mspeier@gmu.edu" TargetMode="External"/><Relationship Id="rId3" Type="http://schemas.openxmlformats.org/officeDocument/2006/relationships/image" Target="../media/image1.jpeg"/><Relationship Id="rId7" Type="http://schemas.openxmlformats.org/officeDocument/2006/relationships/hyperlink" Target="mailto:jdrakepa@gmu.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mhelmsin@gmu.edu" TargetMode="External"/><Relationship Id="rId5" Type="http://schemas.openxmlformats.org/officeDocument/2006/relationships/hyperlink" Target="mailto:epeters1@gmu.edu" TargetMode="External"/><Relationship Id="rId4" Type="http://schemas.openxmlformats.org/officeDocument/2006/relationships/hyperlink" Target="mailto:kzenkov@gmu.edu"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hyperlink" Target="mailto:mspeier@gmu.edu" TargetMode="External"/><Relationship Id="rId4" Type="http://schemas.openxmlformats.org/officeDocument/2006/relationships/hyperlink" Target="mailto:kzenkov@gmu.edu"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mailto:kmariano@gmu.edu" TargetMode="External"/><Relationship Id="rId3" Type="http://schemas.openxmlformats.org/officeDocument/2006/relationships/image" Target="../media/image1.jpeg"/><Relationship Id="rId7" Type="http://schemas.openxmlformats.org/officeDocument/2006/relationships/hyperlink" Target="mailto:aporter7@masonlive.gmu.edu" TargetMode="External"/><Relationship Id="rId12" Type="http://schemas.openxmlformats.org/officeDocument/2006/relationships/hyperlink" Target="mailto:tholder@gmu.ed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mailto:mtaousak@masonlive.gmu.edu" TargetMode="External"/><Relationship Id="rId11" Type="http://schemas.openxmlformats.org/officeDocument/2006/relationships/hyperlink" Target="mailto:swilsono@gmu.edu" TargetMode="External"/><Relationship Id="rId5" Type="http://schemas.openxmlformats.org/officeDocument/2006/relationships/hyperlink" Target="mailto:cforeste@gmu.edu" TargetMode="External"/><Relationship Id="rId10" Type="http://schemas.openxmlformats.org/officeDocument/2006/relationships/hyperlink" Target="mailto:rpamas@gmu.edu" TargetMode="External"/><Relationship Id="rId4" Type="http://schemas.openxmlformats.org/officeDocument/2006/relationships/hyperlink" Target="mailto:lgreen@gmu.edu" TargetMode="External"/><Relationship Id="rId9" Type="http://schemas.openxmlformats.org/officeDocument/2006/relationships/hyperlink" Target="mailto:endorse@gmu.edu"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power point title slide2.jpg">
            <a:extLst>
              <a:ext uri="{FF2B5EF4-FFF2-40B4-BE49-F238E27FC236}">
                <a16:creationId xmlns:a16="http://schemas.microsoft.com/office/drawing/2014/main" id="{127AC8F8-C58E-F047-ABD2-62309C4643B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ontent Placeholder 2">
            <a:extLst>
              <a:ext uri="{FF2B5EF4-FFF2-40B4-BE49-F238E27FC236}">
                <a16:creationId xmlns:a16="http://schemas.microsoft.com/office/drawing/2014/main" id="{DFDF43C7-F7D4-504D-BF75-DC3923AF3C30}"/>
              </a:ext>
            </a:extLst>
          </p:cNvPr>
          <p:cNvSpPr>
            <a:spLocks noGrp="1"/>
          </p:cNvSpPr>
          <p:nvPr>
            <p:ph idx="1"/>
          </p:nvPr>
        </p:nvSpPr>
        <p:spPr>
          <a:xfrm>
            <a:off x="451413" y="2332037"/>
            <a:ext cx="8229600" cy="4525963"/>
          </a:xfrm>
        </p:spPr>
        <p:txBody>
          <a:bodyPr/>
          <a:lstStyle/>
          <a:p>
            <a:pPr marL="0" indent="0" algn="ctr" eaLnBrk="1" hangingPunct="1">
              <a:buNone/>
              <a:defRPr/>
            </a:pPr>
            <a:r>
              <a:rPr lang="en-US" altLang="en-US" sz="6000" b="1" dirty="0">
                <a:solidFill>
                  <a:schemeClr val="bg1"/>
                </a:solidFill>
                <a:latin typeface="Franklin Gothic Book" panose="020B0503020102020204" pitchFamily="34" charset="0"/>
                <a:ea typeface="ＭＳ Ｐゴシック" panose="020B0600070205080204" pitchFamily="34" charset="-128"/>
              </a:rPr>
              <a:t>An Informational Presentation</a:t>
            </a:r>
          </a:p>
          <a:p>
            <a:pPr marL="0" indent="0" algn="ctr" eaLnBrk="1" hangingPunct="1">
              <a:buNone/>
              <a:defRPr/>
            </a:pPr>
            <a:r>
              <a:rPr lang="en-US" altLang="en-US" b="1" dirty="0">
                <a:solidFill>
                  <a:schemeClr val="bg1"/>
                </a:solidFill>
                <a:latin typeface="Franklin Gothic Book" panose="020B0503020102020204" pitchFamily="34" charset="0"/>
                <a:ea typeface="ＭＳ Ｐゴシック" panose="020B0600070205080204" pitchFamily="34" charset="-128"/>
              </a:rPr>
              <a:t>November 2020</a:t>
            </a:r>
          </a:p>
        </p:txBody>
      </p:sp>
      <p:sp>
        <p:nvSpPr>
          <p:cNvPr id="2" name="Title 1">
            <a:extLst>
              <a:ext uri="{FF2B5EF4-FFF2-40B4-BE49-F238E27FC236}">
                <a16:creationId xmlns:a16="http://schemas.microsoft.com/office/drawing/2014/main" id="{2869E9E9-6564-4644-8DD1-AC76D902ED05}"/>
              </a:ext>
            </a:extLst>
          </p:cNvPr>
          <p:cNvSpPr>
            <a:spLocks noGrp="1"/>
          </p:cNvSpPr>
          <p:nvPr>
            <p:ph type="title"/>
          </p:nvPr>
        </p:nvSpPr>
        <p:spPr>
          <a:xfrm>
            <a:off x="266218" y="274638"/>
            <a:ext cx="8599990" cy="1143000"/>
          </a:xfrm>
        </p:spPr>
        <p:txBody>
          <a:bodyPr/>
          <a:lstStyle/>
          <a:p>
            <a:r>
              <a:rPr lang="en-US" altLang="en-US" sz="4000" b="1" dirty="0">
                <a:solidFill>
                  <a:srgbClr val="E2C300"/>
                </a:solidFill>
                <a:latin typeface="Franklin Gothic Book" panose="020B0503020102020204" pitchFamily="34" charset="0"/>
                <a:ea typeface="ＭＳ Ｐゴシック" panose="020B0600070205080204" pitchFamily="34" charset="-128"/>
              </a:rPr>
              <a:t>George Mason University</a:t>
            </a:r>
            <a:br>
              <a:rPr lang="en-US" altLang="en-US" sz="4000" b="1" dirty="0">
                <a:solidFill>
                  <a:srgbClr val="E2C300"/>
                </a:solidFill>
                <a:latin typeface="Franklin Gothic Book" panose="020B0503020102020204" pitchFamily="34" charset="0"/>
                <a:ea typeface="ＭＳ Ｐゴシック" panose="020B0600070205080204" pitchFamily="34" charset="-128"/>
              </a:rPr>
            </a:br>
            <a:r>
              <a:rPr lang="en-US" altLang="en-US" sz="4000" b="1" dirty="0">
                <a:solidFill>
                  <a:srgbClr val="E2C300"/>
                </a:solidFill>
                <a:latin typeface="Franklin Gothic Book" panose="020B0503020102020204" pitchFamily="34" charset="0"/>
                <a:ea typeface="ＭＳ Ｐゴシック" panose="020B0600070205080204" pitchFamily="34" charset="-128"/>
              </a:rPr>
              <a:t>Secondary Education (SEED) Program</a:t>
            </a:r>
            <a:endParaRPr lang="en-US" sz="4000" b="1" dirty="0">
              <a:solidFill>
                <a:srgbClr val="E2C300"/>
              </a:solidFill>
              <a:latin typeface="Franklin Gothic Book" panose="020B0503020102020204" pitchFamily="34" charset="0"/>
            </a:endParaRPr>
          </a:p>
        </p:txBody>
      </p:sp>
    </p:spTree>
    <p:custDataLst>
      <p:tags r:id="rId1"/>
    </p:custDataLst>
    <p:extLst>
      <p:ext uri="{BB962C8B-B14F-4D97-AF65-F5344CB8AC3E}">
        <p14:creationId xmlns:p14="http://schemas.microsoft.com/office/powerpoint/2010/main" val="2385033340"/>
      </p:ext>
    </p:extLst>
  </p:cSld>
  <p:clrMapOvr>
    <a:masterClrMapping/>
  </p:clrMapOvr>
  <mc:AlternateContent xmlns:mc="http://schemas.openxmlformats.org/markup-compatibility/2006" xmlns:p14="http://schemas.microsoft.com/office/powerpoint/2010/main">
    <mc:Choice Requires="p14">
      <p:transition spd="slow" p14:dur="2000" advTm="5319"/>
    </mc:Choice>
    <mc:Fallback xmlns="">
      <p:transition spd="slow" advTm="5319"/>
    </mc:Fallback>
  </mc:AlternateContent>
  <p:extLst>
    <p:ext uri="{E180D4A7-C9FB-4DFB-919C-405C955672EB}">
      <p14:showEvtLst xmlns:p14="http://schemas.microsoft.com/office/powerpoint/2010/main">
        <p14:playEvt time="1854" objId="3"/>
        <p14:stopEvt time="5319" objId="3"/>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descr="power point title slide2.jpg">
            <a:extLst>
              <a:ext uri="{FF2B5EF4-FFF2-40B4-BE49-F238E27FC236}">
                <a16:creationId xmlns:a16="http://schemas.microsoft.com/office/drawing/2014/main" id="{2D291B4E-CB79-9A41-A964-FBE83F4849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D09E6B1A-21E3-E948-9EEF-6ED08A74BE43}"/>
              </a:ext>
            </a:extLst>
          </p:cNvPr>
          <p:cNvSpPr txBox="1">
            <a:spLocks noChangeArrowheads="1"/>
          </p:cNvSpPr>
          <p:nvPr/>
        </p:nvSpPr>
        <p:spPr>
          <a:xfrm>
            <a:off x="222756" y="1431711"/>
            <a:ext cx="8698485" cy="3499937"/>
          </a:xfrm>
          <a:prstGeom prst="rect">
            <a:avLst/>
          </a:prstGeom>
        </p:spPr>
        <p:txBody>
          <a:bodyPr/>
          <a:lst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pitchFamily="-102"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175" indent="12700" eaLnBrk="1" hangingPunct="1">
              <a:spcBef>
                <a:spcPts val="0"/>
              </a:spcBef>
              <a:buFont typeface="Wingdings" charset="0"/>
              <a:buNone/>
              <a:defRPr/>
            </a:pPr>
            <a:endParaRPr lang="en-US" sz="800" i="1" dirty="0">
              <a:solidFill>
                <a:schemeClr val="bg1"/>
              </a:solidFill>
              <a:latin typeface="Franklin Gothic Book" panose="020B0503020102020204" pitchFamily="34" charset="0"/>
              <a:cs typeface="+mn-cs"/>
            </a:endParaRPr>
          </a:p>
          <a:p>
            <a:pPr marL="0" indent="0">
              <a:lnSpc>
                <a:spcPct val="80000"/>
              </a:lnSpc>
              <a:buNone/>
            </a:pPr>
            <a:r>
              <a:rPr lang="en-US" sz="2200" dirty="0">
                <a:solidFill>
                  <a:schemeClr val="bg1"/>
                </a:solidFill>
                <a:latin typeface="Franklin Gothic Book" charset="0"/>
                <a:ea typeface="Franklin Gothic Book" charset="0"/>
                <a:cs typeface="Franklin Gothic Book" charset="0"/>
              </a:rPr>
              <a:t>SEED partners with sixteen area schools/divisions, where you will most likely complete all clinical experiences and your internship, moving </a:t>
            </a:r>
            <a:r>
              <a:rPr lang="en-US" sz="2200" dirty="0">
                <a:solidFill>
                  <a:schemeClr val="bg1"/>
                </a:solidFill>
                <a:latin typeface="Franklin Gothic Book" panose="020B0503020102020204" pitchFamily="34" charset="0"/>
                <a:ea typeface="Franklin Gothic Book" charset="0"/>
                <a:cs typeface="Franklin Gothic Book" charset="0"/>
              </a:rPr>
              <a:t>between high schools and feeder middle schools:</a:t>
            </a:r>
          </a:p>
          <a:p>
            <a:pPr lvl="2"/>
            <a:r>
              <a:rPr lang="en-US" sz="1900" dirty="0">
                <a:solidFill>
                  <a:schemeClr val="bg1"/>
                </a:solidFill>
                <a:latin typeface="Franklin Gothic Book" panose="020B0503020102020204" pitchFamily="34" charset="0"/>
              </a:rPr>
              <a:t>Chantilly HS/Rocky Run MS (FCPS)</a:t>
            </a:r>
          </a:p>
          <a:p>
            <a:pPr lvl="2"/>
            <a:r>
              <a:rPr lang="en-US" sz="1900" dirty="0">
                <a:solidFill>
                  <a:schemeClr val="bg1"/>
                </a:solidFill>
                <a:latin typeface="Franklin Gothic Book" panose="020B0503020102020204" pitchFamily="34" charset="0"/>
              </a:rPr>
              <a:t>Lake Braddock SS (FCPS)</a:t>
            </a:r>
          </a:p>
          <a:p>
            <a:pPr lvl="2"/>
            <a:r>
              <a:rPr lang="en-US" sz="1900" dirty="0">
                <a:solidFill>
                  <a:schemeClr val="bg1"/>
                </a:solidFill>
                <a:latin typeface="Franklin Gothic Book" panose="020B0503020102020204" pitchFamily="34" charset="0"/>
              </a:rPr>
              <a:t>West Potomac HS/Sandburg MS (FCPS)</a:t>
            </a:r>
          </a:p>
          <a:p>
            <a:pPr lvl="2"/>
            <a:r>
              <a:rPr lang="en-US" sz="1900" dirty="0">
                <a:solidFill>
                  <a:schemeClr val="bg1"/>
                </a:solidFill>
                <a:latin typeface="Franklin Gothic Book" panose="020B0503020102020204" pitchFamily="34" charset="0"/>
              </a:rPr>
              <a:t>Marshall HS/Kilmer MS (FCPS)</a:t>
            </a:r>
          </a:p>
          <a:p>
            <a:pPr lvl="2"/>
            <a:r>
              <a:rPr lang="en-US" sz="1900" dirty="0">
                <a:solidFill>
                  <a:schemeClr val="bg1"/>
                </a:solidFill>
                <a:latin typeface="Franklin Gothic Book" panose="020B0503020102020204" pitchFamily="34" charset="0"/>
              </a:rPr>
              <a:t>Robinson SS (FCPS)</a:t>
            </a:r>
          </a:p>
          <a:p>
            <a:pPr lvl="2"/>
            <a:r>
              <a:rPr lang="en-US" sz="1900" dirty="0">
                <a:solidFill>
                  <a:schemeClr val="bg1"/>
                </a:solidFill>
                <a:latin typeface="Franklin Gothic Book" panose="020B0503020102020204" pitchFamily="34" charset="0"/>
              </a:rPr>
              <a:t>Osbourn Park HS/Saunders MS (PWCS)</a:t>
            </a:r>
          </a:p>
          <a:p>
            <a:pPr lvl="2"/>
            <a:r>
              <a:rPr lang="en-US" sz="1900" dirty="0">
                <a:solidFill>
                  <a:schemeClr val="bg1"/>
                </a:solidFill>
                <a:latin typeface="Franklin Gothic Book" panose="020B0503020102020204" pitchFamily="34" charset="0"/>
              </a:rPr>
              <a:t>TC Williams HS/Hammond MS (ACPS)</a:t>
            </a:r>
          </a:p>
          <a:p>
            <a:pPr lvl="2"/>
            <a:r>
              <a:rPr lang="en-US" sz="1900" dirty="0">
                <a:solidFill>
                  <a:schemeClr val="bg1"/>
                </a:solidFill>
                <a:latin typeface="Franklin Gothic Book" panose="020B0503020102020204" pitchFamily="34" charset="0"/>
              </a:rPr>
              <a:t>Dominion HS/Seneca Ridge MS (LCPS)</a:t>
            </a:r>
          </a:p>
          <a:p>
            <a:pPr lvl="2"/>
            <a:r>
              <a:rPr lang="en-US" sz="1900" dirty="0" err="1">
                <a:solidFill>
                  <a:schemeClr val="bg1"/>
                </a:solidFill>
                <a:latin typeface="Franklin Gothic Book" panose="020B0503020102020204" pitchFamily="34" charset="0"/>
              </a:rPr>
              <a:t>Champe</a:t>
            </a:r>
            <a:r>
              <a:rPr lang="en-US" sz="1900" dirty="0">
                <a:solidFill>
                  <a:schemeClr val="bg1"/>
                </a:solidFill>
                <a:latin typeface="Franklin Gothic Book" panose="020B0503020102020204" pitchFamily="34" charset="0"/>
              </a:rPr>
              <a:t> HS/Mercer MS (LCPS)</a:t>
            </a:r>
          </a:p>
        </p:txBody>
      </p:sp>
      <p:sp>
        <p:nvSpPr>
          <p:cNvPr id="4" name="Rectangle 3">
            <a:extLst>
              <a:ext uri="{FF2B5EF4-FFF2-40B4-BE49-F238E27FC236}">
                <a16:creationId xmlns:a16="http://schemas.microsoft.com/office/drawing/2014/main" id="{33D042D3-05B5-D04E-A984-B082B0E3835A}"/>
              </a:ext>
            </a:extLst>
          </p:cNvPr>
          <p:cNvSpPr/>
          <p:nvPr/>
        </p:nvSpPr>
        <p:spPr>
          <a:xfrm>
            <a:off x="1783415" y="108272"/>
            <a:ext cx="5577168" cy="1323439"/>
          </a:xfrm>
          <a:prstGeom prst="rect">
            <a:avLst/>
          </a:prstGeom>
        </p:spPr>
        <p:txBody>
          <a:bodyPr wrap="none">
            <a:spAutoFit/>
          </a:bodyPr>
          <a:lstStyle/>
          <a:p>
            <a:pPr algn="ctr"/>
            <a:r>
              <a:rPr lang="en-US" sz="4000" b="1" dirty="0">
                <a:solidFill>
                  <a:srgbClr val="E2C300"/>
                </a:solidFill>
                <a:latin typeface="Franklin Gothic Book" panose="020B0503020102020204" pitchFamily="34" charset="0"/>
                <a:cs typeface="Perpetua"/>
              </a:rPr>
              <a:t>Clinical Experiences and </a:t>
            </a:r>
          </a:p>
          <a:p>
            <a:pPr algn="ctr"/>
            <a:r>
              <a:rPr lang="en-US" sz="4000" b="1" dirty="0">
                <a:solidFill>
                  <a:srgbClr val="E2C300"/>
                </a:solidFill>
                <a:latin typeface="Franklin Gothic Book" panose="020B0503020102020204" pitchFamily="34" charset="0"/>
                <a:cs typeface="Perpetua"/>
              </a:rPr>
              <a:t>Partnership Schools</a:t>
            </a:r>
            <a:endParaRPr lang="en-US" sz="4000" dirty="0">
              <a:solidFill>
                <a:srgbClr val="E2C300"/>
              </a:solidFill>
              <a:latin typeface="Franklin Gothic Book" panose="020B0503020102020204" pitchFamily="34" charset="0"/>
            </a:endParaRPr>
          </a:p>
        </p:txBody>
      </p:sp>
    </p:spTree>
    <p:extLst>
      <p:ext uri="{BB962C8B-B14F-4D97-AF65-F5344CB8AC3E}">
        <p14:creationId xmlns:p14="http://schemas.microsoft.com/office/powerpoint/2010/main" val="1488481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descr="power point title slide2.jpg">
            <a:extLst>
              <a:ext uri="{FF2B5EF4-FFF2-40B4-BE49-F238E27FC236}">
                <a16:creationId xmlns:a16="http://schemas.microsoft.com/office/drawing/2014/main" id="{2D291B4E-CB79-9A41-A964-FBE83F4849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D09E6B1A-21E3-E948-9EEF-6ED08A74BE43}"/>
              </a:ext>
            </a:extLst>
          </p:cNvPr>
          <p:cNvSpPr txBox="1">
            <a:spLocks noChangeArrowheads="1"/>
          </p:cNvSpPr>
          <p:nvPr/>
        </p:nvSpPr>
        <p:spPr>
          <a:xfrm>
            <a:off x="222756" y="1563432"/>
            <a:ext cx="8698485" cy="3499937"/>
          </a:xfrm>
          <a:prstGeom prst="rect">
            <a:avLst/>
          </a:prstGeom>
        </p:spPr>
        <p:txBody>
          <a:bodyPr/>
          <a:lst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pitchFamily="-102"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175" indent="12700" eaLnBrk="1" hangingPunct="1">
              <a:spcBef>
                <a:spcPts val="0"/>
              </a:spcBef>
              <a:buFont typeface="Wingdings" charset="0"/>
              <a:buNone/>
              <a:defRPr/>
            </a:pPr>
            <a:endParaRPr lang="en-US" sz="800" i="1" dirty="0">
              <a:solidFill>
                <a:schemeClr val="bg1"/>
              </a:solidFill>
              <a:latin typeface="Franklin Gothic Book" panose="020B0503020102020204" pitchFamily="34" charset="0"/>
              <a:cs typeface="+mn-cs"/>
            </a:endParaRPr>
          </a:p>
          <a:p>
            <a:pPr marL="0" indent="0">
              <a:lnSpc>
                <a:spcPct val="80000"/>
              </a:lnSpc>
              <a:buNone/>
            </a:pPr>
            <a:r>
              <a:rPr lang="en-US" sz="2300" dirty="0">
                <a:solidFill>
                  <a:schemeClr val="bg1"/>
                </a:solidFill>
                <a:latin typeface="Franklin Gothic Book" charset="0"/>
                <a:ea typeface="Franklin Gothic Book" charset="0"/>
                <a:cs typeface="Franklin Gothic Book" charset="0"/>
              </a:rPr>
              <a:t>You will be required to complete 15-50 clock hours of clinical experiences at a school during each semester in the program. The number of hours will depend on the number of courses you are taking and the courses’ requirements</a:t>
            </a:r>
          </a:p>
          <a:p>
            <a:pPr>
              <a:lnSpc>
                <a:spcPct val="80000"/>
              </a:lnSpc>
            </a:pPr>
            <a:r>
              <a:rPr lang="en-US" sz="2300" dirty="0">
                <a:solidFill>
                  <a:schemeClr val="bg1"/>
                </a:solidFill>
                <a:latin typeface="Franklin Gothic Book" charset="0"/>
                <a:ea typeface="Franklin Gothic Book" charset="0"/>
                <a:cs typeface="Franklin Gothic Book" charset="0"/>
              </a:rPr>
              <a:t>Most licensure courses require clinical experiences</a:t>
            </a:r>
          </a:p>
          <a:p>
            <a:pPr>
              <a:lnSpc>
                <a:spcPct val="80000"/>
              </a:lnSpc>
            </a:pPr>
            <a:r>
              <a:rPr lang="en-US" sz="2300" dirty="0">
                <a:solidFill>
                  <a:schemeClr val="bg1"/>
                </a:solidFill>
                <a:latin typeface="Franklin Gothic Book" charset="0"/>
                <a:ea typeface="Franklin Gothic Book" charset="0"/>
                <a:cs typeface="Franklin Gothic Book" charset="0"/>
              </a:rPr>
              <a:t>You will receive information from your professors on how to request a clinical experience placement for the semester.</a:t>
            </a:r>
          </a:p>
          <a:p>
            <a:pPr>
              <a:lnSpc>
                <a:spcPct val="80000"/>
              </a:lnSpc>
            </a:pPr>
            <a:r>
              <a:rPr lang="en-US" sz="2300" dirty="0">
                <a:solidFill>
                  <a:schemeClr val="bg1"/>
                </a:solidFill>
                <a:latin typeface="Franklin Gothic Book" charset="0"/>
                <a:ea typeface="Franklin Gothic Book" charset="0"/>
                <a:cs typeface="Franklin Gothic Book" charset="0"/>
              </a:rPr>
              <a:t>You are required to complete all hours and show verification.</a:t>
            </a:r>
          </a:p>
          <a:p>
            <a:pPr>
              <a:lnSpc>
                <a:spcPct val="80000"/>
              </a:lnSpc>
            </a:pPr>
            <a:endParaRPr lang="en-US" sz="2300" dirty="0">
              <a:solidFill>
                <a:schemeClr val="bg1"/>
              </a:solidFill>
              <a:latin typeface="Franklin Gothic Book" charset="0"/>
              <a:ea typeface="Franklin Gothic Book" charset="0"/>
              <a:cs typeface="Franklin Gothic Book" charset="0"/>
            </a:endParaRPr>
          </a:p>
          <a:p>
            <a:pPr marL="0" indent="0" algn="ctr">
              <a:lnSpc>
                <a:spcPct val="80000"/>
              </a:lnSpc>
              <a:buNone/>
            </a:pPr>
            <a:r>
              <a:rPr lang="en-US" sz="2300" i="1" dirty="0">
                <a:solidFill>
                  <a:schemeClr val="bg1"/>
                </a:solidFill>
                <a:latin typeface="Franklin Gothic Book" charset="0"/>
                <a:ea typeface="Franklin Gothic Book" charset="0"/>
                <a:cs typeface="Franklin Gothic Book" charset="0"/>
              </a:rPr>
              <a:t>Think of these clinical experiences as a part of a long-term job interview! Demonstrate </a:t>
            </a:r>
            <a:r>
              <a:rPr lang="en-US" sz="2300" b="1" i="1" dirty="0">
                <a:solidFill>
                  <a:schemeClr val="bg1"/>
                </a:solidFill>
                <a:latin typeface="Franklin Gothic Book" charset="0"/>
                <a:ea typeface="Franklin Gothic Book" charset="0"/>
                <a:cs typeface="Franklin Gothic Book" charset="0"/>
              </a:rPr>
              <a:t>professionalism</a:t>
            </a:r>
            <a:r>
              <a:rPr lang="en-US" sz="2300" i="1" dirty="0">
                <a:solidFill>
                  <a:schemeClr val="bg1"/>
                </a:solidFill>
                <a:latin typeface="Franklin Gothic Book" charset="0"/>
                <a:ea typeface="Franklin Gothic Book" charset="0"/>
                <a:cs typeface="Franklin Gothic Book" charset="0"/>
              </a:rPr>
              <a:t> at all times!</a:t>
            </a:r>
          </a:p>
        </p:txBody>
      </p:sp>
      <p:sp>
        <p:nvSpPr>
          <p:cNvPr id="4" name="Rectangle 3">
            <a:extLst>
              <a:ext uri="{FF2B5EF4-FFF2-40B4-BE49-F238E27FC236}">
                <a16:creationId xmlns:a16="http://schemas.microsoft.com/office/drawing/2014/main" id="{33D042D3-05B5-D04E-A984-B082B0E3835A}"/>
              </a:ext>
            </a:extLst>
          </p:cNvPr>
          <p:cNvSpPr/>
          <p:nvPr/>
        </p:nvSpPr>
        <p:spPr>
          <a:xfrm>
            <a:off x="1783415" y="108272"/>
            <a:ext cx="5577168" cy="1323439"/>
          </a:xfrm>
          <a:prstGeom prst="rect">
            <a:avLst/>
          </a:prstGeom>
        </p:spPr>
        <p:txBody>
          <a:bodyPr wrap="none">
            <a:spAutoFit/>
          </a:bodyPr>
          <a:lstStyle/>
          <a:p>
            <a:pPr algn="ctr"/>
            <a:r>
              <a:rPr lang="en-US" sz="4000" b="1" dirty="0">
                <a:solidFill>
                  <a:srgbClr val="E2C300"/>
                </a:solidFill>
                <a:latin typeface="Franklin Gothic Book" panose="020B0503020102020204" pitchFamily="34" charset="0"/>
                <a:cs typeface="Perpetua"/>
              </a:rPr>
              <a:t>Clinical Experiences and </a:t>
            </a:r>
          </a:p>
          <a:p>
            <a:pPr algn="ctr"/>
            <a:r>
              <a:rPr lang="en-US" sz="4000" b="1" dirty="0">
                <a:solidFill>
                  <a:srgbClr val="E2C300"/>
                </a:solidFill>
                <a:latin typeface="Franklin Gothic Book" panose="020B0503020102020204" pitchFamily="34" charset="0"/>
                <a:cs typeface="Perpetua"/>
              </a:rPr>
              <a:t>Internship</a:t>
            </a:r>
            <a:endParaRPr lang="en-US" sz="4000" dirty="0">
              <a:solidFill>
                <a:srgbClr val="E2C300"/>
              </a:solidFill>
              <a:latin typeface="Franklin Gothic Book" panose="020B0503020102020204" pitchFamily="34" charset="0"/>
            </a:endParaRPr>
          </a:p>
        </p:txBody>
      </p:sp>
    </p:spTree>
    <p:extLst>
      <p:ext uri="{BB962C8B-B14F-4D97-AF65-F5344CB8AC3E}">
        <p14:creationId xmlns:p14="http://schemas.microsoft.com/office/powerpoint/2010/main" val="172492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descr="power point title slide2.jpg">
            <a:extLst>
              <a:ext uri="{FF2B5EF4-FFF2-40B4-BE49-F238E27FC236}">
                <a16:creationId xmlns:a16="http://schemas.microsoft.com/office/drawing/2014/main" id="{2D291B4E-CB79-9A41-A964-FBE83F4849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D09E6B1A-21E3-E948-9EEF-6ED08A74BE43}"/>
              </a:ext>
            </a:extLst>
          </p:cNvPr>
          <p:cNvSpPr txBox="1">
            <a:spLocks noChangeArrowheads="1"/>
          </p:cNvSpPr>
          <p:nvPr/>
        </p:nvSpPr>
        <p:spPr>
          <a:xfrm>
            <a:off x="222755" y="1254214"/>
            <a:ext cx="8698485" cy="3499937"/>
          </a:xfrm>
          <a:prstGeom prst="rect">
            <a:avLst/>
          </a:prstGeom>
        </p:spPr>
        <p:txBody>
          <a:bodyPr/>
          <a:lst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pitchFamily="-102"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200" dirty="0">
                <a:solidFill>
                  <a:schemeClr val="bg1"/>
                </a:solidFill>
                <a:latin typeface="Franklin Gothic Book" charset="0"/>
                <a:ea typeface="Franklin Gothic Book" charset="0"/>
                <a:cs typeface="Franklin Gothic Book" charset="0"/>
              </a:rPr>
              <a:t>Traditional: One full semester, full-time, unpaid; placed with a mentor teacher in a school; placed by Teacher Track Office; work with a full-time mentor teacher and a university supervisor.</a:t>
            </a:r>
          </a:p>
          <a:p>
            <a:pPr marL="0" indent="0">
              <a:buNone/>
            </a:pPr>
            <a:endParaRPr lang="en-US" sz="2000" dirty="0">
              <a:solidFill>
                <a:schemeClr val="bg1"/>
              </a:solidFill>
              <a:latin typeface="Franklin Gothic Book" charset="0"/>
              <a:ea typeface="Franklin Gothic Book" charset="0"/>
              <a:cs typeface="Franklin Gothic Book" charset="0"/>
            </a:endParaRPr>
          </a:p>
          <a:p>
            <a:pPr marL="0" indent="0">
              <a:buNone/>
            </a:pPr>
            <a:r>
              <a:rPr lang="en-US" sz="2200" dirty="0">
                <a:solidFill>
                  <a:schemeClr val="bg1"/>
                </a:solidFill>
                <a:latin typeface="Franklin Gothic Book" charset="0"/>
                <a:ea typeface="Franklin Gothic Book" charset="0"/>
                <a:cs typeface="Franklin Gothic Book" charset="0"/>
              </a:rPr>
              <a:t>On-the-job: One full semester, full-time, for candidates who have a provisional license and are teaching in their content area and meet all other necessary criteria (as determined by the Teacher Track Office); work with a part-time mentor teacher and a university supervisor.</a:t>
            </a:r>
          </a:p>
          <a:p>
            <a:pPr marL="0" indent="0">
              <a:buNone/>
            </a:pPr>
            <a:endParaRPr lang="en-US" sz="2000" i="1" dirty="0">
              <a:solidFill>
                <a:schemeClr val="bg1"/>
              </a:solidFill>
              <a:latin typeface="Franklin Gothic Book" charset="0"/>
              <a:ea typeface="Franklin Gothic Book" charset="0"/>
              <a:cs typeface="Franklin Gothic Book" charset="0"/>
            </a:endParaRPr>
          </a:p>
          <a:p>
            <a:pPr marL="0" indent="0">
              <a:buNone/>
            </a:pPr>
            <a:r>
              <a:rPr lang="en-US" sz="2200" i="1" dirty="0">
                <a:solidFill>
                  <a:schemeClr val="bg1"/>
                </a:solidFill>
                <a:latin typeface="Franklin Gothic Book" charset="0"/>
                <a:ea typeface="Franklin Gothic Book" charset="0"/>
                <a:cs typeface="Franklin Gothic Book" charset="0"/>
              </a:rPr>
              <a:t>Note: Internships follow school/mentor teachers’ schedules, rather than the Mason calendar. You MUST be available a minimum one week prior to the start of the Mason semester.</a:t>
            </a:r>
          </a:p>
        </p:txBody>
      </p:sp>
      <p:sp>
        <p:nvSpPr>
          <p:cNvPr id="4" name="Rectangle 3">
            <a:extLst>
              <a:ext uri="{FF2B5EF4-FFF2-40B4-BE49-F238E27FC236}">
                <a16:creationId xmlns:a16="http://schemas.microsoft.com/office/drawing/2014/main" id="{33D042D3-05B5-D04E-A984-B082B0E3835A}"/>
              </a:ext>
            </a:extLst>
          </p:cNvPr>
          <p:cNvSpPr/>
          <p:nvPr/>
        </p:nvSpPr>
        <p:spPr>
          <a:xfrm>
            <a:off x="2397974" y="273164"/>
            <a:ext cx="4348050" cy="738664"/>
          </a:xfrm>
          <a:prstGeom prst="rect">
            <a:avLst/>
          </a:prstGeom>
        </p:spPr>
        <p:txBody>
          <a:bodyPr wrap="none">
            <a:spAutoFit/>
          </a:bodyPr>
          <a:lstStyle/>
          <a:p>
            <a:pPr algn="ctr"/>
            <a:r>
              <a:rPr lang="en-US" sz="4200" b="1" dirty="0">
                <a:solidFill>
                  <a:srgbClr val="E2C300"/>
                </a:solidFill>
                <a:latin typeface="Franklin Gothic Book" panose="020B0503020102020204" pitchFamily="34" charset="0"/>
                <a:cs typeface="Perpetua"/>
              </a:rPr>
              <a:t>Internship Options</a:t>
            </a:r>
            <a:endParaRPr lang="en-US" sz="4200" dirty="0">
              <a:solidFill>
                <a:srgbClr val="E2C300"/>
              </a:solidFill>
              <a:latin typeface="Franklin Gothic Book" panose="020B0503020102020204" pitchFamily="34" charset="0"/>
            </a:endParaRPr>
          </a:p>
        </p:txBody>
      </p:sp>
    </p:spTree>
    <p:extLst>
      <p:ext uri="{BB962C8B-B14F-4D97-AF65-F5344CB8AC3E}">
        <p14:creationId xmlns:p14="http://schemas.microsoft.com/office/powerpoint/2010/main" val="3122521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descr="power point title slide2.jpg">
            <a:extLst>
              <a:ext uri="{FF2B5EF4-FFF2-40B4-BE49-F238E27FC236}">
                <a16:creationId xmlns:a16="http://schemas.microsoft.com/office/drawing/2014/main" id="{2D291B4E-CB79-9A41-A964-FBE83F4849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D09E6B1A-21E3-E948-9EEF-6ED08A74BE43}"/>
              </a:ext>
            </a:extLst>
          </p:cNvPr>
          <p:cNvSpPr txBox="1">
            <a:spLocks noChangeArrowheads="1"/>
          </p:cNvSpPr>
          <p:nvPr/>
        </p:nvSpPr>
        <p:spPr>
          <a:xfrm>
            <a:off x="222754" y="1308601"/>
            <a:ext cx="8698485" cy="3499937"/>
          </a:xfrm>
          <a:prstGeom prst="rect">
            <a:avLst/>
          </a:prstGeom>
        </p:spPr>
        <p:txBody>
          <a:bodyPr/>
          <a:lst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pitchFamily="-102"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altLang="en-US" sz="2000" dirty="0">
                <a:solidFill>
                  <a:schemeClr val="bg1"/>
                </a:solidFill>
                <a:latin typeface="Franklin Gothic Book" charset="0"/>
                <a:ea typeface="Franklin Gothic Book" charset="0"/>
                <a:cs typeface="Franklin Gothic Book" charset="0"/>
              </a:rPr>
              <a:t>All “endorsement” courses and assessments (e.g., Praxis II and VCLA) must be completed PRIOR to applying for internship</a:t>
            </a:r>
          </a:p>
          <a:p>
            <a:pPr lvl="1"/>
            <a:r>
              <a:rPr lang="en-US" altLang="en-US" sz="2000" dirty="0">
                <a:solidFill>
                  <a:schemeClr val="bg1"/>
                </a:solidFill>
                <a:latin typeface="Franklin Gothic Book" charset="0"/>
                <a:ea typeface="Franklin Gothic Book" charset="0"/>
                <a:cs typeface="Franklin Gothic Book" charset="0"/>
              </a:rPr>
              <a:t>Fall internship application deadline: February 15</a:t>
            </a:r>
          </a:p>
          <a:p>
            <a:pPr lvl="1"/>
            <a:r>
              <a:rPr lang="en-US" altLang="en-US" sz="2000" dirty="0">
                <a:solidFill>
                  <a:schemeClr val="bg1"/>
                </a:solidFill>
                <a:latin typeface="Franklin Gothic Book" charset="0"/>
                <a:ea typeface="Franklin Gothic Book" charset="0"/>
                <a:cs typeface="Franklin Gothic Book" charset="0"/>
              </a:rPr>
              <a:t>Spring internship deadline: September 15</a:t>
            </a:r>
          </a:p>
          <a:p>
            <a:pPr marL="0" indent="0">
              <a:spcBef>
                <a:spcPts val="0"/>
              </a:spcBef>
              <a:buFont typeface="Wingdings 2" charset="0"/>
              <a:buNone/>
            </a:pPr>
            <a:endParaRPr lang="en-US" sz="1800" dirty="0">
              <a:solidFill>
                <a:schemeClr val="bg1"/>
              </a:solidFill>
              <a:latin typeface="Franklin Gothic Book" charset="0"/>
              <a:ea typeface="Franklin Gothic Book" charset="0"/>
              <a:cs typeface="Franklin Gothic Book" charset="0"/>
            </a:endParaRPr>
          </a:p>
          <a:p>
            <a:pPr marL="0" indent="0">
              <a:spcBef>
                <a:spcPts val="0"/>
              </a:spcBef>
              <a:buFont typeface="Wingdings 2" charset="0"/>
              <a:buNone/>
            </a:pPr>
            <a:r>
              <a:rPr lang="en-US" sz="2000" dirty="0">
                <a:solidFill>
                  <a:schemeClr val="bg1"/>
                </a:solidFill>
                <a:latin typeface="Franklin Gothic Book" charset="0"/>
                <a:ea typeface="Franklin Gothic Book" charset="0"/>
                <a:cs typeface="Franklin Gothic Book" charset="0"/>
              </a:rPr>
              <a:t>ALL endorsement coursework must be completed, with all transcripts submitted and approved by the CEHD Endorsement Office, prior to the internship application deadline. Since the internship application must be submitted in the semester prior to the actual internship, please make an appointment to meet with the Endorsement Specialist and plan the completion of your Endorsements accordingly.</a:t>
            </a:r>
          </a:p>
          <a:p>
            <a:pPr marL="0" indent="0">
              <a:spcBef>
                <a:spcPts val="0"/>
              </a:spcBef>
              <a:buFont typeface="Wingdings 2" charset="0"/>
              <a:buNone/>
            </a:pPr>
            <a:endParaRPr lang="en-US" sz="1800" dirty="0">
              <a:solidFill>
                <a:schemeClr val="bg1"/>
              </a:solidFill>
              <a:latin typeface="Franklin Gothic Book" charset="0"/>
              <a:ea typeface="Franklin Gothic Book" charset="0"/>
              <a:cs typeface="Franklin Gothic Book" charset="0"/>
            </a:endParaRPr>
          </a:p>
          <a:p>
            <a:pPr marL="0" indent="0">
              <a:buNone/>
            </a:pPr>
            <a:r>
              <a:rPr lang="en-US" altLang="en-US" sz="2100" i="1" dirty="0">
                <a:solidFill>
                  <a:schemeClr val="bg1"/>
                </a:solidFill>
                <a:latin typeface="Franklin Gothic Book" charset="0"/>
                <a:ea typeface="Franklin Gothic Book" charset="0"/>
                <a:cs typeface="Franklin Gothic Book" charset="0"/>
              </a:rPr>
              <a:t>Allow a minimum </a:t>
            </a:r>
            <a:r>
              <a:rPr lang="en-US" altLang="en-US" sz="2100" b="1" i="1" dirty="0">
                <a:solidFill>
                  <a:schemeClr val="bg1"/>
                </a:solidFill>
                <a:latin typeface="Franklin Gothic Book" charset="0"/>
                <a:ea typeface="Franklin Gothic Book" charset="0"/>
                <a:cs typeface="Franklin Gothic Book" charset="0"/>
              </a:rPr>
              <a:t>six weeks </a:t>
            </a:r>
            <a:r>
              <a:rPr lang="en-US" altLang="en-US" sz="2100" i="1" dirty="0">
                <a:solidFill>
                  <a:schemeClr val="bg1"/>
                </a:solidFill>
                <a:latin typeface="Franklin Gothic Book" charset="0"/>
                <a:ea typeface="Franklin Gothic Book" charset="0"/>
                <a:cs typeface="Franklin Gothic Book" charset="0"/>
              </a:rPr>
              <a:t>for the processing of test scores and assessments prior to the internship application deadline</a:t>
            </a:r>
          </a:p>
        </p:txBody>
      </p:sp>
      <p:sp>
        <p:nvSpPr>
          <p:cNvPr id="4" name="Rectangle 3">
            <a:extLst>
              <a:ext uri="{FF2B5EF4-FFF2-40B4-BE49-F238E27FC236}">
                <a16:creationId xmlns:a16="http://schemas.microsoft.com/office/drawing/2014/main" id="{33D042D3-05B5-D04E-A984-B082B0E3835A}"/>
              </a:ext>
            </a:extLst>
          </p:cNvPr>
          <p:cNvSpPr/>
          <p:nvPr/>
        </p:nvSpPr>
        <p:spPr>
          <a:xfrm>
            <a:off x="356932" y="54136"/>
            <a:ext cx="8430128" cy="1200329"/>
          </a:xfrm>
          <a:prstGeom prst="rect">
            <a:avLst/>
          </a:prstGeom>
        </p:spPr>
        <p:txBody>
          <a:bodyPr wrap="none">
            <a:spAutoFit/>
          </a:bodyPr>
          <a:lstStyle/>
          <a:p>
            <a:pPr algn="ctr"/>
            <a:r>
              <a:rPr lang="en-US" sz="3600" b="1" dirty="0">
                <a:solidFill>
                  <a:srgbClr val="E2C300"/>
                </a:solidFill>
                <a:latin typeface="Franklin Gothic Book" panose="020B0503020102020204" pitchFamily="34" charset="0"/>
                <a:cs typeface="Perpetua"/>
              </a:rPr>
              <a:t>Internship </a:t>
            </a:r>
          </a:p>
          <a:p>
            <a:pPr algn="ctr"/>
            <a:r>
              <a:rPr lang="en-US" sz="3600" b="1" dirty="0">
                <a:solidFill>
                  <a:srgbClr val="E2C300"/>
                </a:solidFill>
                <a:latin typeface="Franklin Gothic Book" panose="020B0503020102020204" pitchFamily="34" charset="0"/>
                <a:cs typeface="Perpetua"/>
              </a:rPr>
              <a:t>Application Deadlines and Endorsements</a:t>
            </a:r>
            <a:endParaRPr lang="en-US" sz="3600" dirty="0">
              <a:solidFill>
                <a:srgbClr val="E2C300"/>
              </a:solidFill>
              <a:latin typeface="Franklin Gothic Book" panose="020B0503020102020204" pitchFamily="34" charset="0"/>
            </a:endParaRPr>
          </a:p>
        </p:txBody>
      </p:sp>
    </p:spTree>
    <p:extLst>
      <p:ext uri="{BB962C8B-B14F-4D97-AF65-F5344CB8AC3E}">
        <p14:creationId xmlns:p14="http://schemas.microsoft.com/office/powerpoint/2010/main" val="1796811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descr="power point title slide2.jpg">
            <a:extLst>
              <a:ext uri="{FF2B5EF4-FFF2-40B4-BE49-F238E27FC236}">
                <a16:creationId xmlns:a16="http://schemas.microsoft.com/office/drawing/2014/main" id="{6E18B671-307E-6441-8A39-E3508638611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2743965-E418-B946-B447-DD7DDC49BA19}"/>
              </a:ext>
            </a:extLst>
          </p:cNvPr>
          <p:cNvSpPr txBox="1">
            <a:spLocks noChangeArrowheads="1"/>
          </p:cNvSpPr>
          <p:nvPr/>
        </p:nvSpPr>
        <p:spPr bwMode="auto">
          <a:xfrm>
            <a:off x="228600" y="304800"/>
            <a:ext cx="868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a:lstStyle>
          <a:p>
            <a:pPr eaLnBrk="1" fontAlgn="auto" hangingPunct="1">
              <a:spcAft>
                <a:spcPts val="0"/>
              </a:spcAft>
              <a:defRPr/>
            </a:pPr>
            <a:r>
              <a:rPr lang="en-US" sz="3400" b="1" dirty="0">
                <a:solidFill>
                  <a:srgbClr val="E2C300"/>
                </a:solidFill>
                <a:latin typeface="Franklin Gothic Book" panose="020B0503020102020204" pitchFamily="34" charset="0"/>
                <a:cs typeface="Perpetua"/>
              </a:rPr>
              <a:t>Sample Course Sequence A: Fall Start</a:t>
            </a:r>
            <a:br>
              <a:rPr lang="en-US" sz="5400" b="1" dirty="0">
                <a:solidFill>
                  <a:srgbClr val="E2C300"/>
                </a:solidFill>
                <a:latin typeface="Franklin Gothic Book" panose="020B0503020102020204" pitchFamily="34" charset="0"/>
                <a:cs typeface="Perpetua"/>
              </a:rPr>
            </a:br>
            <a:r>
              <a:rPr lang="en-US" sz="1900" b="1" dirty="0">
                <a:solidFill>
                  <a:srgbClr val="E2C300"/>
                </a:solidFill>
                <a:latin typeface="Franklin Gothic Book" panose="020B0503020102020204" pitchFamily="34" charset="0"/>
                <a:cs typeface="Perpetua"/>
              </a:rPr>
              <a:t>(6-9 credits per semester = 4 semesters to licensure, 5 semesters to masters)</a:t>
            </a:r>
            <a:endParaRPr lang="en-US" sz="1900" b="1" dirty="0">
              <a:solidFill>
                <a:srgbClr val="E2C300"/>
              </a:solidFill>
              <a:latin typeface="Franklin Gothic Book" panose="020B0503020102020204" pitchFamily="34" charset="0"/>
              <a:ea typeface="+mj-ea"/>
              <a:cs typeface="Perpetua"/>
            </a:endParaRPr>
          </a:p>
        </p:txBody>
      </p:sp>
      <p:sp>
        <p:nvSpPr>
          <p:cNvPr id="5" name="Rectangle 3">
            <a:extLst>
              <a:ext uri="{FF2B5EF4-FFF2-40B4-BE49-F238E27FC236}">
                <a16:creationId xmlns:a16="http://schemas.microsoft.com/office/drawing/2014/main" id="{EC80F70E-2B2D-5940-977D-E7AD7FC687BE}"/>
              </a:ext>
            </a:extLst>
          </p:cNvPr>
          <p:cNvSpPr>
            <a:spLocks noGrp="1" noChangeArrowheads="1"/>
          </p:cNvSpPr>
          <p:nvPr>
            <p:ph sz="quarter" idx="1"/>
          </p:nvPr>
        </p:nvSpPr>
        <p:spPr>
          <a:xfrm>
            <a:off x="228600" y="1179512"/>
            <a:ext cx="8686800" cy="5445125"/>
          </a:xfrm>
        </p:spPr>
        <p:txBody>
          <a:bodyPr/>
          <a:lstStyle/>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Fall I: 6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 (English/Math/Science/Social Studies/Computer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440/540, “Human Development and Learning”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cs typeface="+mn-cs"/>
              </a:rPr>
              <a:t>Spring I: 6-9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II (English/Math/Science/Social Studies/Computer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EDRD 419/619, “Literacy in the Content Areas”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cs typeface="+mn-cs"/>
              </a:rPr>
              <a:t>Summer I: 6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422/522, “Foundations of Secondary Education”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Elective(s) (3-6 credits): Required English, math, science, social studies, computer science “</a:t>
            </a:r>
            <a:r>
              <a:rPr lang="en-US" sz="1700" dirty="0" err="1">
                <a:solidFill>
                  <a:schemeClr val="bg1"/>
                </a:solidFill>
                <a:latin typeface="Franklin Gothic Book" panose="020B0503020102020204" pitchFamily="34" charset="0"/>
              </a:rPr>
              <a:t>selectives</a:t>
            </a:r>
            <a:r>
              <a:rPr lang="en-US" sz="1700" dirty="0">
                <a:solidFill>
                  <a:schemeClr val="bg1"/>
                </a:solidFill>
                <a:latin typeface="Franklin Gothic Book" panose="020B0503020102020204" pitchFamily="34" charset="0"/>
              </a:rPr>
              <a:t>” ONLY offered in summer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Fall II: 8 credits</a:t>
            </a:r>
          </a:p>
          <a:p>
            <a:pPr marL="3175" indent="12700" eaLnBrk="1" hangingPunct="1">
              <a:spcBef>
                <a:spcPts val="0"/>
              </a:spcBef>
              <a:buFont typeface="Wingdings" charset="0"/>
              <a:buNone/>
              <a:defRPr/>
            </a:pPr>
            <a:r>
              <a:rPr lang="en-US" sz="1700" i="1" dirty="0">
                <a:solidFill>
                  <a:schemeClr val="bg1"/>
                </a:solidFill>
                <a:latin typeface="Franklin Gothic Book" panose="020B0503020102020204" pitchFamily="34" charset="0"/>
              </a:rPr>
              <a:t>Note: Internship semester is full-time status w/ no other course enrollment/obligations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49-/79-, Internship (6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491/791, Internship Seminar (2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Spring II: 3-6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Elective(s) (3-6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675, “Research in Secondary Education” (3 credits)</a:t>
            </a:r>
          </a:p>
        </p:txBody>
      </p:sp>
    </p:spTree>
    <p:extLst>
      <p:ext uri="{BB962C8B-B14F-4D97-AF65-F5344CB8AC3E}">
        <p14:creationId xmlns:p14="http://schemas.microsoft.com/office/powerpoint/2010/main" val="4232383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descr="power point title slide2.jpg">
            <a:extLst>
              <a:ext uri="{FF2B5EF4-FFF2-40B4-BE49-F238E27FC236}">
                <a16:creationId xmlns:a16="http://schemas.microsoft.com/office/drawing/2014/main" id="{6E18B671-307E-6441-8A39-E3508638611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2743965-E418-B946-B447-DD7DDC49BA19}"/>
              </a:ext>
            </a:extLst>
          </p:cNvPr>
          <p:cNvSpPr txBox="1">
            <a:spLocks noChangeArrowheads="1"/>
          </p:cNvSpPr>
          <p:nvPr/>
        </p:nvSpPr>
        <p:spPr bwMode="auto">
          <a:xfrm>
            <a:off x="228600" y="304800"/>
            <a:ext cx="868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a:lstStyle>
          <a:p>
            <a:pPr eaLnBrk="1" fontAlgn="auto" hangingPunct="1">
              <a:spcAft>
                <a:spcPts val="0"/>
              </a:spcAft>
              <a:defRPr/>
            </a:pPr>
            <a:r>
              <a:rPr lang="en-US" sz="3400" b="1" dirty="0">
                <a:solidFill>
                  <a:srgbClr val="E2C300"/>
                </a:solidFill>
                <a:latin typeface="Franklin Gothic Book" panose="020B0503020102020204" pitchFamily="34" charset="0"/>
                <a:cs typeface="Perpetua"/>
              </a:rPr>
              <a:t>Sample Course Sequence B: Fall Start</a:t>
            </a:r>
            <a:br>
              <a:rPr lang="en-US" sz="5400" b="1" dirty="0">
                <a:solidFill>
                  <a:srgbClr val="E2C300"/>
                </a:solidFill>
                <a:latin typeface="Franklin Gothic Book" panose="020B0503020102020204" pitchFamily="34" charset="0"/>
                <a:cs typeface="Perpetua"/>
              </a:rPr>
            </a:br>
            <a:r>
              <a:rPr lang="en-US" sz="1900" b="1" dirty="0">
                <a:solidFill>
                  <a:srgbClr val="E2C300"/>
                </a:solidFill>
                <a:latin typeface="Franklin Gothic Book" panose="020B0503020102020204" pitchFamily="34" charset="0"/>
                <a:cs typeface="Perpetua"/>
              </a:rPr>
              <a:t>(8-9 credits per semester = 4 semesters to licensure </a:t>
            </a:r>
            <a:r>
              <a:rPr lang="en-US" sz="1900" b="1" u="sng" dirty="0">
                <a:solidFill>
                  <a:srgbClr val="E2C300"/>
                </a:solidFill>
                <a:latin typeface="Franklin Gothic Book" panose="020B0503020102020204" pitchFamily="34" charset="0"/>
                <a:cs typeface="Perpetua"/>
              </a:rPr>
              <a:t>AND</a:t>
            </a:r>
            <a:r>
              <a:rPr lang="en-US" sz="1900" b="1" dirty="0">
                <a:solidFill>
                  <a:srgbClr val="E2C300"/>
                </a:solidFill>
                <a:latin typeface="Franklin Gothic Book" panose="020B0503020102020204" pitchFamily="34" charset="0"/>
                <a:cs typeface="Perpetua"/>
              </a:rPr>
              <a:t> masters)</a:t>
            </a:r>
            <a:endParaRPr lang="en-US" sz="1900" b="1" dirty="0">
              <a:solidFill>
                <a:srgbClr val="E2C300"/>
              </a:solidFill>
              <a:latin typeface="Franklin Gothic Book" panose="020B0503020102020204" pitchFamily="34" charset="0"/>
              <a:ea typeface="+mj-ea"/>
              <a:cs typeface="Perpetua"/>
            </a:endParaRPr>
          </a:p>
        </p:txBody>
      </p:sp>
      <p:sp>
        <p:nvSpPr>
          <p:cNvPr id="5" name="Rectangle 3">
            <a:extLst>
              <a:ext uri="{FF2B5EF4-FFF2-40B4-BE49-F238E27FC236}">
                <a16:creationId xmlns:a16="http://schemas.microsoft.com/office/drawing/2014/main" id="{EC80F70E-2B2D-5940-977D-E7AD7FC687BE}"/>
              </a:ext>
            </a:extLst>
          </p:cNvPr>
          <p:cNvSpPr>
            <a:spLocks noGrp="1" noChangeArrowheads="1"/>
          </p:cNvSpPr>
          <p:nvPr>
            <p:ph sz="quarter" idx="1"/>
          </p:nvPr>
        </p:nvSpPr>
        <p:spPr>
          <a:xfrm>
            <a:off x="228600" y="1131474"/>
            <a:ext cx="8686800" cy="5445125"/>
          </a:xfrm>
        </p:spPr>
        <p:txBody>
          <a:bodyPr/>
          <a:lstStyle/>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Fall I: 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 (English/Math/Science/Social Studies/Computer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440/540, “Human Development and Learning”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cs typeface="+mn-cs"/>
              </a:rPr>
              <a:t>Spring I: 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II (English/Math/Science/Social Studies/Computer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EDRD 419/619, “Literacy in the Content Areas”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 or SEED 675, “Research in Secondary Education” (3 credits)</a:t>
            </a:r>
            <a:endParaRPr lang="en-US" sz="1700" dirty="0">
              <a:solidFill>
                <a:schemeClr val="bg1"/>
              </a:solidFill>
              <a:latin typeface="Franklin Gothic Book" panose="020B0503020102020204" pitchFamily="34" charset="0"/>
              <a:cs typeface="+mn-cs"/>
            </a:endParaRP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cs typeface="+mn-cs"/>
              </a:rPr>
              <a:t>Summer I: 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422/522, “Foundations of Secondary Education”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Elective(s) (6 credits): Required English, math, science, social studies, computer science “</a:t>
            </a:r>
            <a:r>
              <a:rPr lang="en-US" sz="1700" dirty="0" err="1">
                <a:solidFill>
                  <a:schemeClr val="bg1"/>
                </a:solidFill>
                <a:latin typeface="Franklin Gothic Book" panose="020B0503020102020204" pitchFamily="34" charset="0"/>
              </a:rPr>
              <a:t>selectives</a:t>
            </a:r>
            <a:r>
              <a:rPr lang="en-US" sz="1700" dirty="0">
                <a:solidFill>
                  <a:schemeClr val="bg1"/>
                </a:solidFill>
                <a:latin typeface="Franklin Gothic Book" panose="020B0503020102020204" pitchFamily="34" charset="0"/>
              </a:rPr>
              <a:t>” ONLY offered in summer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675, “Research in Secondary Education” (3 credits)</a:t>
            </a:r>
            <a:endParaRPr lang="en-US" sz="1700" dirty="0">
              <a:solidFill>
                <a:schemeClr val="bg1"/>
              </a:solidFill>
              <a:latin typeface="Franklin Gothic Book" panose="020B0503020102020204" pitchFamily="34" charset="0"/>
              <a:cs typeface="+mn-cs"/>
            </a:endParaRP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Fall II: 8 credits</a:t>
            </a:r>
          </a:p>
          <a:p>
            <a:pPr marL="3175" indent="12700" eaLnBrk="1" hangingPunct="1">
              <a:spcBef>
                <a:spcPts val="0"/>
              </a:spcBef>
              <a:buFont typeface="Wingdings" charset="0"/>
              <a:buNone/>
              <a:defRPr/>
            </a:pPr>
            <a:r>
              <a:rPr lang="en-US" sz="1700" i="1" dirty="0">
                <a:solidFill>
                  <a:schemeClr val="bg1"/>
                </a:solidFill>
                <a:latin typeface="Franklin Gothic Book" panose="020B0503020102020204" pitchFamily="34" charset="0"/>
              </a:rPr>
              <a:t>Note: Internship semester is full-time status w/ no other course enrollment/obligations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49-/79-, Internship (6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491/791, Internship Seminar (2 credits)</a:t>
            </a:r>
          </a:p>
        </p:txBody>
      </p:sp>
    </p:spTree>
    <p:extLst>
      <p:ext uri="{BB962C8B-B14F-4D97-AF65-F5344CB8AC3E}">
        <p14:creationId xmlns:p14="http://schemas.microsoft.com/office/powerpoint/2010/main" val="3003780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descr="power point title slide2.jpg">
            <a:extLst>
              <a:ext uri="{FF2B5EF4-FFF2-40B4-BE49-F238E27FC236}">
                <a16:creationId xmlns:a16="http://schemas.microsoft.com/office/drawing/2014/main" id="{6E18B671-307E-6441-8A39-E3508638611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2743965-E418-B946-B447-DD7DDC49BA19}"/>
              </a:ext>
            </a:extLst>
          </p:cNvPr>
          <p:cNvSpPr txBox="1">
            <a:spLocks noChangeArrowheads="1"/>
          </p:cNvSpPr>
          <p:nvPr/>
        </p:nvSpPr>
        <p:spPr bwMode="auto">
          <a:xfrm>
            <a:off x="228600" y="304800"/>
            <a:ext cx="868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a:lstStyle>
          <a:p>
            <a:pPr eaLnBrk="1" fontAlgn="auto" hangingPunct="1">
              <a:spcAft>
                <a:spcPts val="0"/>
              </a:spcAft>
              <a:defRPr/>
            </a:pPr>
            <a:r>
              <a:rPr lang="en-US" sz="3400" b="1" dirty="0">
                <a:solidFill>
                  <a:srgbClr val="E2C300"/>
                </a:solidFill>
                <a:latin typeface="Franklin Gothic Book" panose="020B0503020102020204" pitchFamily="34" charset="0"/>
                <a:cs typeface="Perpetua"/>
              </a:rPr>
              <a:t>Sample Course Sequence C: Spring Start</a:t>
            </a:r>
            <a:br>
              <a:rPr lang="en-US" sz="5400" b="1" dirty="0">
                <a:solidFill>
                  <a:srgbClr val="E2C300"/>
                </a:solidFill>
                <a:latin typeface="Franklin Gothic Book" panose="020B0503020102020204" pitchFamily="34" charset="0"/>
                <a:cs typeface="Perpetua"/>
              </a:rPr>
            </a:br>
            <a:r>
              <a:rPr lang="en-US" sz="1900" b="1" dirty="0">
                <a:solidFill>
                  <a:srgbClr val="E2C300"/>
                </a:solidFill>
                <a:latin typeface="Franklin Gothic Book" panose="020B0503020102020204" pitchFamily="34" charset="0"/>
                <a:cs typeface="Perpetua"/>
              </a:rPr>
              <a:t>(6-9 credits per semester = 4 semesters to licensure, 5 semesters to masters)</a:t>
            </a:r>
            <a:endParaRPr lang="en-US" sz="1900" b="1" dirty="0">
              <a:solidFill>
                <a:srgbClr val="E2C300"/>
              </a:solidFill>
              <a:latin typeface="Franklin Gothic Book" panose="020B0503020102020204" pitchFamily="34" charset="0"/>
              <a:ea typeface="+mj-ea"/>
              <a:cs typeface="Perpetua"/>
            </a:endParaRPr>
          </a:p>
        </p:txBody>
      </p:sp>
      <p:sp>
        <p:nvSpPr>
          <p:cNvPr id="5" name="Rectangle 3">
            <a:extLst>
              <a:ext uri="{FF2B5EF4-FFF2-40B4-BE49-F238E27FC236}">
                <a16:creationId xmlns:a16="http://schemas.microsoft.com/office/drawing/2014/main" id="{EC80F70E-2B2D-5940-977D-E7AD7FC687BE}"/>
              </a:ext>
            </a:extLst>
          </p:cNvPr>
          <p:cNvSpPr>
            <a:spLocks noGrp="1" noChangeArrowheads="1"/>
          </p:cNvSpPr>
          <p:nvPr>
            <p:ph sz="quarter" idx="1"/>
          </p:nvPr>
        </p:nvSpPr>
        <p:spPr>
          <a:xfrm>
            <a:off x="228600" y="1108075"/>
            <a:ext cx="8686800" cy="5445125"/>
          </a:xfrm>
        </p:spPr>
        <p:txBody>
          <a:bodyPr/>
          <a:lstStyle/>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Spring I: 6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 (English, Math, Science, Social Studies, 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440/540, “Human Development and Learning”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Summer I: 6-9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422/522, “Foundations of Secondary Education”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Elective(s) (3 credits): Required English, science, math, social studies, computer science “</a:t>
            </a:r>
            <a:r>
              <a:rPr lang="en-US" sz="1700" dirty="0" err="1">
                <a:solidFill>
                  <a:schemeClr val="bg1"/>
                </a:solidFill>
                <a:latin typeface="Franklin Gothic Book" panose="020B0503020102020204" pitchFamily="34" charset="0"/>
              </a:rPr>
              <a:t>selectives</a:t>
            </a:r>
            <a:r>
              <a:rPr lang="en-US" sz="1700" dirty="0">
                <a:solidFill>
                  <a:schemeClr val="bg1"/>
                </a:solidFill>
                <a:latin typeface="Franklin Gothic Book" panose="020B0503020102020204" pitchFamily="34" charset="0"/>
              </a:rPr>
              <a:t>” ONLY offered in summer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cs typeface="+mn-cs"/>
              </a:rPr>
              <a:t>Fall I: 6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II (English, Math, Science, Social Studies, or 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EDRD 419/619, “Literacy in the Content Areas”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Spring II: 8 credits</a:t>
            </a:r>
          </a:p>
          <a:p>
            <a:pPr marL="3175" indent="12700" eaLnBrk="1" hangingPunct="1">
              <a:spcBef>
                <a:spcPts val="0"/>
              </a:spcBef>
              <a:buFont typeface="Wingdings" charset="0"/>
              <a:buNone/>
              <a:defRPr/>
            </a:pPr>
            <a:r>
              <a:rPr lang="en-US" sz="1700" i="1" dirty="0">
                <a:solidFill>
                  <a:schemeClr val="bg1"/>
                </a:solidFill>
                <a:latin typeface="Franklin Gothic Book" panose="020B0503020102020204" pitchFamily="34" charset="0"/>
              </a:rPr>
              <a:t>Note: Internship semester is full-time status w/ no other course enrollment/obligations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49-/79-, Internship (6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491/791, Internship Seminar (2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Summer II: 3-9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Elective(s) (3-6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675, “Research in Secondary Education” (3 credits)</a:t>
            </a:r>
          </a:p>
        </p:txBody>
      </p:sp>
    </p:spTree>
    <p:extLst>
      <p:ext uri="{BB962C8B-B14F-4D97-AF65-F5344CB8AC3E}">
        <p14:creationId xmlns:p14="http://schemas.microsoft.com/office/powerpoint/2010/main" val="2224444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descr="power point title slide2.jpg">
            <a:extLst>
              <a:ext uri="{FF2B5EF4-FFF2-40B4-BE49-F238E27FC236}">
                <a16:creationId xmlns:a16="http://schemas.microsoft.com/office/drawing/2014/main" id="{6E18B671-307E-6441-8A39-E3508638611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2743965-E418-B946-B447-DD7DDC49BA19}"/>
              </a:ext>
            </a:extLst>
          </p:cNvPr>
          <p:cNvSpPr txBox="1">
            <a:spLocks noChangeArrowheads="1"/>
          </p:cNvSpPr>
          <p:nvPr/>
        </p:nvSpPr>
        <p:spPr bwMode="auto">
          <a:xfrm>
            <a:off x="228600" y="304800"/>
            <a:ext cx="868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a:lstStyle>
          <a:p>
            <a:pPr eaLnBrk="1" fontAlgn="auto" hangingPunct="1">
              <a:spcAft>
                <a:spcPts val="0"/>
              </a:spcAft>
              <a:defRPr/>
            </a:pPr>
            <a:r>
              <a:rPr lang="en-US" sz="3400" b="1" dirty="0">
                <a:solidFill>
                  <a:srgbClr val="E2C300"/>
                </a:solidFill>
                <a:latin typeface="Franklin Gothic Book" panose="020B0503020102020204" pitchFamily="34" charset="0"/>
                <a:cs typeface="Perpetua"/>
              </a:rPr>
              <a:t>Sample Course Sequence D: Spring Start</a:t>
            </a:r>
            <a:br>
              <a:rPr lang="en-US" sz="5400" b="1" dirty="0">
                <a:solidFill>
                  <a:srgbClr val="E2C300"/>
                </a:solidFill>
                <a:latin typeface="Franklin Gothic Book" panose="020B0503020102020204" pitchFamily="34" charset="0"/>
                <a:cs typeface="Perpetua"/>
              </a:rPr>
            </a:br>
            <a:r>
              <a:rPr lang="en-US" sz="1900" b="1" dirty="0">
                <a:solidFill>
                  <a:srgbClr val="E2C300"/>
                </a:solidFill>
                <a:latin typeface="Franklin Gothic Book" panose="020B0503020102020204" pitchFamily="34" charset="0"/>
                <a:cs typeface="Perpetua"/>
              </a:rPr>
              <a:t>(8-9 credits per semester = 4 semesters to licensure </a:t>
            </a:r>
            <a:r>
              <a:rPr lang="en-US" sz="1900" b="1" u="sng" dirty="0">
                <a:solidFill>
                  <a:srgbClr val="E2C300"/>
                </a:solidFill>
                <a:latin typeface="Franklin Gothic Book" panose="020B0503020102020204" pitchFamily="34" charset="0"/>
                <a:cs typeface="Perpetua"/>
              </a:rPr>
              <a:t>AND</a:t>
            </a:r>
            <a:r>
              <a:rPr lang="en-US" sz="1900" b="1" dirty="0">
                <a:solidFill>
                  <a:srgbClr val="E2C300"/>
                </a:solidFill>
                <a:latin typeface="Franklin Gothic Book" panose="020B0503020102020204" pitchFamily="34" charset="0"/>
                <a:cs typeface="Perpetua"/>
              </a:rPr>
              <a:t> masters)</a:t>
            </a:r>
            <a:endParaRPr lang="en-US" sz="1900" b="1" dirty="0">
              <a:solidFill>
                <a:srgbClr val="E2C300"/>
              </a:solidFill>
              <a:latin typeface="Franklin Gothic Book" panose="020B0503020102020204" pitchFamily="34" charset="0"/>
              <a:ea typeface="+mj-ea"/>
              <a:cs typeface="Perpetua"/>
            </a:endParaRPr>
          </a:p>
        </p:txBody>
      </p:sp>
      <p:sp>
        <p:nvSpPr>
          <p:cNvPr id="5" name="Rectangle 3">
            <a:extLst>
              <a:ext uri="{FF2B5EF4-FFF2-40B4-BE49-F238E27FC236}">
                <a16:creationId xmlns:a16="http://schemas.microsoft.com/office/drawing/2014/main" id="{EC80F70E-2B2D-5940-977D-E7AD7FC687BE}"/>
              </a:ext>
            </a:extLst>
          </p:cNvPr>
          <p:cNvSpPr>
            <a:spLocks noGrp="1" noChangeArrowheads="1"/>
          </p:cNvSpPr>
          <p:nvPr>
            <p:ph sz="quarter" idx="1"/>
          </p:nvPr>
        </p:nvSpPr>
        <p:spPr>
          <a:xfrm>
            <a:off x="228600" y="1179512"/>
            <a:ext cx="8686800" cy="5445125"/>
          </a:xfrm>
        </p:spPr>
        <p:txBody>
          <a:bodyPr/>
          <a:lstStyle/>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Spring I: 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 (English, Math, Science, Social Studies, or 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440/540, “Human Development and Learning”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Summer I: 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422/522, “Foundations of Secondary Education”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Elective(s) (6 credits): Required English, science, math, social studies, or computer science “</a:t>
            </a:r>
            <a:r>
              <a:rPr lang="en-US" sz="1700" dirty="0" err="1">
                <a:solidFill>
                  <a:schemeClr val="bg1"/>
                </a:solidFill>
                <a:latin typeface="Franklin Gothic Book" panose="020B0503020102020204" pitchFamily="34" charset="0"/>
              </a:rPr>
              <a:t>selectives</a:t>
            </a:r>
            <a:r>
              <a:rPr lang="en-US" sz="1700" dirty="0">
                <a:solidFill>
                  <a:schemeClr val="bg1"/>
                </a:solidFill>
                <a:latin typeface="Franklin Gothic Book" panose="020B0503020102020204" pitchFamily="34" charset="0"/>
              </a:rPr>
              <a:t>” ONLY offered in summer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675, “Research in Secondary Education” (3 credits)</a:t>
            </a:r>
            <a:endParaRPr lang="en-US" sz="1700" b="1" dirty="0">
              <a:solidFill>
                <a:schemeClr val="bg1"/>
              </a:solidFill>
              <a:latin typeface="Franklin Gothic Book" panose="020B0503020102020204" pitchFamily="34" charset="0"/>
              <a:cs typeface="+mn-cs"/>
            </a:endParaRP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cs typeface="+mn-cs"/>
              </a:rPr>
              <a:t>Fall I: 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II (English, Math, Science, Social Studies, or 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EDRD 419/619, “Literacy in the Content Areas”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 or SEED 675, “Research in Secondary Education” (3 credits)</a:t>
            </a:r>
            <a:endParaRPr lang="en-US" sz="1700" dirty="0">
              <a:solidFill>
                <a:schemeClr val="bg1"/>
              </a:solidFill>
              <a:latin typeface="Franklin Gothic Book" panose="020B0503020102020204" pitchFamily="34" charset="0"/>
              <a:cs typeface="+mn-cs"/>
            </a:endParaRP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Spring II: 8 credits</a:t>
            </a:r>
          </a:p>
          <a:p>
            <a:pPr marL="3175" indent="12700" eaLnBrk="1" hangingPunct="1">
              <a:spcBef>
                <a:spcPts val="0"/>
              </a:spcBef>
              <a:buFont typeface="Wingdings" charset="0"/>
              <a:buNone/>
              <a:defRPr/>
            </a:pPr>
            <a:r>
              <a:rPr lang="en-US" sz="1700" i="1" dirty="0">
                <a:solidFill>
                  <a:schemeClr val="bg1"/>
                </a:solidFill>
                <a:latin typeface="Franklin Gothic Book" panose="020B0503020102020204" pitchFamily="34" charset="0"/>
              </a:rPr>
              <a:t>Note: Internship semester is full-time status w/ no other course enrollment/obligations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49-/79-, Internship (6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491/791, Internship Seminar (2 credits)</a:t>
            </a:r>
          </a:p>
        </p:txBody>
      </p:sp>
    </p:spTree>
    <p:extLst>
      <p:ext uri="{BB962C8B-B14F-4D97-AF65-F5344CB8AC3E}">
        <p14:creationId xmlns:p14="http://schemas.microsoft.com/office/powerpoint/2010/main" val="7417799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descr="power point title slide2.jpg">
            <a:extLst>
              <a:ext uri="{FF2B5EF4-FFF2-40B4-BE49-F238E27FC236}">
                <a16:creationId xmlns:a16="http://schemas.microsoft.com/office/drawing/2014/main" id="{6E18B671-307E-6441-8A39-E3508638611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2743965-E418-B946-B447-DD7DDC49BA19}"/>
              </a:ext>
            </a:extLst>
          </p:cNvPr>
          <p:cNvSpPr txBox="1">
            <a:spLocks noChangeArrowheads="1"/>
          </p:cNvSpPr>
          <p:nvPr/>
        </p:nvSpPr>
        <p:spPr bwMode="auto">
          <a:xfrm>
            <a:off x="228600" y="304800"/>
            <a:ext cx="868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a:lstStyle>
          <a:p>
            <a:pPr eaLnBrk="1" fontAlgn="auto" hangingPunct="1">
              <a:spcAft>
                <a:spcPts val="0"/>
              </a:spcAft>
              <a:defRPr/>
            </a:pPr>
            <a:r>
              <a:rPr lang="en-US" sz="3400" b="1" dirty="0">
                <a:solidFill>
                  <a:srgbClr val="E2C300"/>
                </a:solidFill>
                <a:latin typeface="Franklin Gothic Book" panose="020B0503020102020204" pitchFamily="34" charset="0"/>
                <a:cs typeface="Perpetua"/>
              </a:rPr>
              <a:t>Sample Course Sequence E: Summer Start</a:t>
            </a:r>
            <a:br>
              <a:rPr lang="en-US" sz="5400" b="1" dirty="0">
                <a:solidFill>
                  <a:srgbClr val="E2C300"/>
                </a:solidFill>
                <a:latin typeface="Franklin Gothic Book" panose="020B0503020102020204" pitchFamily="34" charset="0"/>
                <a:cs typeface="Perpetua"/>
              </a:rPr>
            </a:br>
            <a:r>
              <a:rPr lang="en-US" sz="1900" b="1" dirty="0">
                <a:solidFill>
                  <a:srgbClr val="E2C300"/>
                </a:solidFill>
                <a:latin typeface="Franklin Gothic Book" panose="020B0503020102020204" pitchFamily="34" charset="0"/>
                <a:cs typeface="Perpetua"/>
              </a:rPr>
              <a:t>(6-8 credits per semester = 5 semesters to licensure </a:t>
            </a:r>
            <a:r>
              <a:rPr lang="en-US" sz="1900" b="1" u="sng" dirty="0">
                <a:solidFill>
                  <a:srgbClr val="E2C300"/>
                </a:solidFill>
                <a:latin typeface="Franklin Gothic Book" panose="020B0503020102020204" pitchFamily="34" charset="0"/>
                <a:cs typeface="Perpetua"/>
              </a:rPr>
              <a:t>AND</a:t>
            </a:r>
            <a:r>
              <a:rPr lang="en-US" sz="1900" b="1" dirty="0">
                <a:solidFill>
                  <a:srgbClr val="E2C300"/>
                </a:solidFill>
                <a:latin typeface="Franklin Gothic Book" panose="020B0503020102020204" pitchFamily="34" charset="0"/>
                <a:cs typeface="Perpetua"/>
              </a:rPr>
              <a:t> masters)</a:t>
            </a:r>
            <a:endParaRPr lang="en-US" sz="1900" b="1" dirty="0">
              <a:solidFill>
                <a:srgbClr val="E2C300"/>
              </a:solidFill>
              <a:latin typeface="Franklin Gothic Book" panose="020B0503020102020204" pitchFamily="34" charset="0"/>
              <a:ea typeface="+mj-ea"/>
              <a:cs typeface="Perpetua"/>
            </a:endParaRPr>
          </a:p>
        </p:txBody>
      </p:sp>
      <p:sp>
        <p:nvSpPr>
          <p:cNvPr id="5" name="Rectangle 3">
            <a:extLst>
              <a:ext uri="{FF2B5EF4-FFF2-40B4-BE49-F238E27FC236}">
                <a16:creationId xmlns:a16="http://schemas.microsoft.com/office/drawing/2014/main" id="{EC80F70E-2B2D-5940-977D-E7AD7FC687BE}"/>
              </a:ext>
            </a:extLst>
          </p:cNvPr>
          <p:cNvSpPr>
            <a:spLocks noGrp="1" noChangeArrowheads="1"/>
          </p:cNvSpPr>
          <p:nvPr>
            <p:ph sz="quarter" idx="1"/>
          </p:nvPr>
        </p:nvSpPr>
        <p:spPr>
          <a:xfrm>
            <a:off x="228600" y="1108075"/>
            <a:ext cx="8686800" cy="5445125"/>
          </a:xfrm>
        </p:spPr>
        <p:txBody>
          <a:bodyPr/>
          <a:lstStyle/>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Summer I: 6-9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422/522, “Foundations of Secondary Education”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Elective(s) (3-6 credits): Required English, science, math, social studies, or computer science “</a:t>
            </a:r>
            <a:r>
              <a:rPr lang="en-US" sz="1700" dirty="0" err="1">
                <a:solidFill>
                  <a:schemeClr val="bg1"/>
                </a:solidFill>
                <a:latin typeface="Franklin Gothic Book" panose="020B0503020102020204" pitchFamily="34" charset="0"/>
              </a:rPr>
              <a:t>selectives</a:t>
            </a:r>
            <a:r>
              <a:rPr lang="en-US" sz="1700" dirty="0">
                <a:solidFill>
                  <a:schemeClr val="bg1"/>
                </a:solidFill>
                <a:latin typeface="Franklin Gothic Book" panose="020B0503020102020204" pitchFamily="34" charset="0"/>
              </a:rPr>
              <a:t>” ONLY offered in summer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Fall I: 6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 (English, Math, Science, Social Studies, or 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440/540, “Human Development and Learning”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cs typeface="+mn-cs"/>
              </a:rPr>
              <a:t>Spring I: 6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cs typeface="+mn-cs"/>
              </a:rPr>
              <a:t>Methods II </a:t>
            </a:r>
            <a:r>
              <a:rPr lang="en-US" sz="1700" dirty="0">
                <a:solidFill>
                  <a:schemeClr val="bg1"/>
                </a:solidFill>
                <a:latin typeface="Franklin Gothic Book" panose="020B0503020102020204" pitchFamily="34" charset="0"/>
              </a:rPr>
              <a:t>(English, Math, Science, Social Studies, or 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cs typeface="+mn-cs"/>
              </a:rPr>
              <a:t>EDRD 419/619, “Literacy in the Content Areas” </a:t>
            </a:r>
            <a:r>
              <a:rPr lang="en-US" sz="1700" dirty="0">
                <a:solidFill>
                  <a:schemeClr val="bg1"/>
                </a:solidFill>
                <a:latin typeface="Franklin Gothic Book" panose="020B0503020102020204" pitchFamily="34" charset="0"/>
              </a:rPr>
              <a:t>(3 credits)</a:t>
            </a:r>
            <a:endParaRPr lang="en-US" sz="1700" dirty="0">
              <a:solidFill>
                <a:schemeClr val="bg1"/>
              </a:solidFill>
              <a:latin typeface="Franklin Gothic Book" panose="020B0503020102020204" pitchFamily="34" charset="0"/>
              <a:cs typeface="+mn-cs"/>
            </a:endParaRP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Summer II: 3-6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Elective(s) (3-6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675, “Research in Secondary Education” (3 credits)</a:t>
            </a:r>
            <a:endParaRPr lang="en-US" sz="1700" b="1" dirty="0">
              <a:solidFill>
                <a:schemeClr val="bg1"/>
              </a:solidFill>
              <a:latin typeface="Franklin Gothic Book" panose="020B0503020102020204" pitchFamily="34" charset="0"/>
            </a:endParaRP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Fall II: 8 credits</a:t>
            </a:r>
          </a:p>
          <a:p>
            <a:pPr marL="3175" indent="12700" eaLnBrk="1" hangingPunct="1">
              <a:spcBef>
                <a:spcPts val="0"/>
              </a:spcBef>
              <a:buNone/>
              <a:defRPr/>
            </a:pPr>
            <a:r>
              <a:rPr lang="en-US" sz="1700" i="1" dirty="0">
                <a:solidFill>
                  <a:schemeClr val="bg1"/>
                </a:solidFill>
                <a:latin typeface="Franklin Gothic Book" panose="020B0503020102020204" pitchFamily="34" charset="0"/>
              </a:rPr>
              <a:t>Note: Internship semester is full-time status w/ no other course enrollment/obligations</a:t>
            </a:r>
            <a:endParaRPr lang="en-US" sz="1700" b="1" dirty="0">
              <a:solidFill>
                <a:schemeClr val="bg1"/>
              </a:solidFill>
              <a:latin typeface="Franklin Gothic Book" panose="020B0503020102020204" pitchFamily="34" charset="0"/>
            </a:endParaRP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49-/79-, Internship (6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491/791, Internship Seminar (2 credits)</a:t>
            </a:r>
          </a:p>
        </p:txBody>
      </p:sp>
    </p:spTree>
    <p:extLst>
      <p:ext uri="{BB962C8B-B14F-4D97-AF65-F5344CB8AC3E}">
        <p14:creationId xmlns:p14="http://schemas.microsoft.com/office/powerpoint/2010/main" val="8325734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descr="power point title slide2.jpg">
            <a:extLst>
              <a:ext uri="{FF2B5EF4-FFF2-40B4-BE49-F238E27FC236}">
                <a16:creationId xmlns:a16="http://schemas.microsoft.com/office/drawing/2014/main" id="{6E18B671-307E-6441-8A39-E3508638611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2743965-E418-B946-B447-DD7DDC49BA19}"/>
              </a:ext>
            </a:extLst>
          </p:cNvPr>
          <p:cNvSpPr txBox="1">
            <a:spLocks noChangeArrowheads="1"/>
          </p:cNvSpPr>
          <p:nvPr/>
        </p:nvSpPr>
        <p:spPr bwMode="auto">
          <a:xfrm>
            <a:off x="228600" y="304800"/>
            <a:ext cx="868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a:lstStyle>
          <a:p>
            <a:pPr eaLnBrk="1" fontAlgn="auto" hangingPunct="1">
              <a:spcAft>
                <a:spcPts val="0"/>
              </a:spcAft>
              <a:defRPr/>
            </a:pPr>
            <a:r>
              <a:rPr lang="en-US" sz="3400" b="1" dirty="0">
                <a:solidFill>
                  <a:srgbClr val="E2C300"/>
                </a:solidFill>
                <a:latin typeface="Franklin Gothic Book" panose="020B0503020102020204" pitchFamily="34" charset="0"/>
                <a:cs typeface="Perpetua"/>
              </a:rPr>
              <a:t>Sample Course Sequence F: Summer Start</a:t>
            </a:r>
            <a:br>
              <a:rPr lang="en-US" sz="5400" b="1" dirty="0">
                <a:solidFill>
                  <a:srgbClr val="E2C300"/>
                </a:solidFill>
                <a:latin typeface="Franklin Gothic Book" panose="020B0503020102020204" pitchFamily="34" charset="0"/>
                <a:cs typeface="Perpetua"/>
              </a:rPr>
            </a:br>
            <a:r>
              <a:rPr lang="en-US" sz="1900" b="1" dirty="0">
                <a:solidFill>
                  <a:srgbClr val="E2C300"/>
                </a:solidFill>
                <a:latin typeface="Franklin Gothic Book" panose="020B0503020102020204" pitchFamily="34" charset="0"/>
                <a:cs typeface="Perpetua"/>
              </a:rPr>
              <a:t>(6-9 credits per semester in Fall/Spring = 5 semesters to licensure </a:t>
            </a:r>
            <a:r>
              <a:rPr lang="en-US" sz="1900" b="1" u="sng" dirty="0">
                <a:solidFill>
                  <a:srgbClr val="E2C300"/>
                </a:solidFill>
                <a:latin typeface="Franklin Gothic Book" panose="020B0503020102020204" pitchFamily="34" charset="0"/>
                <a:cs typeface="Perpetua"/>
              </a:rPr>
              <a:t>AND</a:t>
            </a:r>
            <a:r>
              <a:rPr lang="en-US" sz="1900" b="1" dirty="0">
                <a:solidFill>
                  <a:srgbClr val="E2C300"/>
                </a:solidFill>
                <a:latin typeface="Franklin Gothic Book" panose="020B0503020102020204" pitchFamily="34" charset="0"/>
                <a:cs typeface="Perpetua"/>
              </a:rPr>
              <a:t> masters)</a:t>
            </a:r>
            <a:endParaRPr lang="en-US" sz="1900" b="1" dirty="0">
              <a:solidFill>
                <a:srgbClr val="E2C300"/>
              </a:solidFill>
              <a:latin typeface="Franklin Gothic Book" panose="020B0503020102020204" pitchFamily="34" charset="0"/>
              <a:ea typeface="+mj-ea"/>
              <a:cs typeface="Perpetua"/>
            </a:endParaRPr>
          </a:p>
        </p:txBody>
      </p:sp>
      <p:sp>
        <p:nvSpPr>
          <p:cNvPr id="5" name="Rectangle 3">
            <a:extLst>
              <a:ext uri="{FF2B5EF4-FFF2-40B4-BE49-F238E27FC236}">
                <a16:creationId xmlns:a16="http://schemas.microsoft.com/office/drawing/2014/main" id="{EC80F70E-2B2D-5940-977D-E7AD7FC687BE}"/>
              </a:ext>
            </a:extLst>
          </p:cNvPr>
          <p:cNvSpPr>
            <a:spLocks noGrp="1" noChangeArrowheads="1"/>
          </p:cNvSpPr>
          <p:nvPr>
            <p:ph sz="quarter" idx="1"/>
          </p:nvPr>
        </p:nvSpPr>
        <p:spPr>
          <a:xfrm>
            <a:off x="228600" y="1108075"/>
            <a:ext cx="8686800" cy="5445125"/>
          </a:xfrm>
        </p:spPr>
        <p:txBody>
          <a:bodyPr/>
          <a:lstStyle/>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Summer I: 6-9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422/522, “Foundations of Secondary Education”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Elective(s) (3-6 credits): Required English, science, math, social studies, or computer science “</a:t>
            </a:r>
            <a:r>
              <a:rPr lang="en-US" sz="1700" dirty="0" err="1">
                <a:solidFill>
                  <a:schemeClr val="bg1"/>
                </a:solidFill>
                <a:latin typeface="Franklin Gothic Book" panose="020B0503020102020204" pitchFamily="34" charset="0"/>
              </a:rPr>
              <a:t>selectives</a:t>
            </a:r>
            <a:r>
              <a:rPr lang="en-US" sz="1700" dirty="0">
                <a:solidFill>
                  <a:schemeClr val="bg1"/>
                </a:solidFill>
                <a:latin typeface="Franklin Gothic Book" panose="020B0503020102020204" pitchFamily="34" charset="0"/>
              </a:rPr>
              <a:t>” ONLY offered in summer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Fall I: 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Methods I (English, Math, Science, Social Studies, or 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440/540, “Human Development and Learning”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Elective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cs typeface="+mn-cs"/>
              </a:rPr>
              <a:t>Spring I: 6-9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cs typeface="+mn-cs"/>
              </a:rPr>
              <a:t>Methods II </a:t>
            </a:r>
            <a:r>
              <a:rPr lang="en-US" sz="1700" dirty="0">
                <a:solidFill>
                  <a:schemeClr val="bg1"/>
                </a:solidFill>
                <a:latin typeface="Franklin Gothic Book" panose="020B0503020102020204" pitchFamily="34" charset="0"/>
              </a:rPr>
              <a:t>(English, Math, Science, Social Studies, or Computer Science)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cs typeface="+mn-cs"/>
              </a:rPr>
              <a:t>EDRD 419/619, “Literacy in the Content Areas” </a:t>
            </a:r>
            <a:r>
              <a:rPr lang="en-US" sz="1700" dirty="0">
                <a:solidFill>
                  <a:schemeClr val="bg1"/>
                </a:solidFill>
                <a:latin typeface="Franklin Gothic Book" panose="020B0503020102020204" pitchFamily="34" charset="0"/>
              </a:rPr>
              <a:t>(3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cs typeface="+mn-cs"/>
              </a:rPr>
              <a:t>Optional: SEED 675, “Research in Secondary Education” (3 credits)</a:t>
            </a: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Summer II: 3 credits</a:t>
            </a:r>
          </a:p>
          <a:p>
            <a:pPr marL="460375" indent="-2238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Optional: SEED 675, “Research in Secondary Education” (3 credits)</a:t>
            </a:r>
            <a:endParaRPr lang="en-US" sz="1700" b="1" dirty="0">
              <a:solidFill>
                <a:schemeClr val="bg1"/>
              </a:solidFill>
              <a:latin typeface="Franklin Gothic Book" panose="020B0503020102020204" pitchFamily="34" charset="0"/>
            </a:endParaRPr>
          </a:p>
          <a:p>
            <a:pPr marL="3175" indent="12700" eaLnBrk="1" hangingPunct="1">
              <a:spcBef>
                <a:spcPts val="0"/>
              </a:spcBef>
              <a:buFont typeface="Wingdings" charset="0"/>
              <a:buNone/>
              <a:defRPr/>
            </a:pPr>
            <a:r>
              <a:rPr lang="en-US" sz="2000" b="1" dirty="0">
                <a:solidFill>
                  <a:schemeClr val="bg1"/>
                </a:solidFill>
                <a:latin typeface="Franklin Gothic Book" panose="020B0503020102020204" pitchFamily="34" charset="0"/>
              </a:rPr>
              <a:t>Spring II: 8 credits</a:t>
            </a:r>
          </a:p>
          <a:p>
            <a:pPr marL="3175" indent="12700" eaLnBrk="1" hangingPunct="1">
              <a:spcBef>
                <a:spcPts val="0"/>
              </a:spcBef>
              <a:buNone/>
              <a:defRPr/>
            </a:pPr>
            <a:r>
              <a:rPr lang="en-US" sz="1700" i="1" dirty="0">
                <a:solidFill>
                  <a:schemeClr val="bg1"/>
                </a:solidFill>
                <a:latin typeface="Franklin Gothic Book" panose="020B0503020102020204" pitchFamily="34" charset="0"/>
              </a:rPr>
              <a:t>Note: Internship semester is full-time status w/ no other course enrollment/obligations</a:t>
            </a:r>
            <a:endParaRPr lang="en-US" sz="1700" b="1" dirty="0">
              <a:solidFill>
                <a:schemeClr val="bg1"/>
              </a:solidFill>
              <a:latin typeface="Franklin Gothic Book" panose="020B0503020102020204" pitchFamily="34" charset="0"/>
            </a:endParaRP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49-/79-, Internship (6 credits)</a:t>
            </a:r>
          </a:p>
          <a:p>
            <a:pPr marL="473075" indent="-236538" eaLnBrk="1" hangingPunct="1">
              <a:spcBef>
                <a:spcPts val="0"/>
              </a:spcBef>
              <a:buFont typeface="Wingdings 2" charset="2"/>
              <a:buChar char=""/>
              <a:defRPr/>
            </a:pPr>
            <a:r>
              <a:rPr lang="en-US" sz="1700" dirty="0">
                <a:solidFill>
                  <a:schemeClr val="bg1"/>
                </a:solidFill>
                <a:latin typeface="Franklin Gothic Book" panose="020B0503020102020204" pitchFamily="34" charset="0"/>
              </a:rPr>
              <a:t>SEED 491/791, Internship Seminar (2 credits)</a:t>
            </a:r>
          </a:p>
        </p:txBody>
      </p:sp>
    </p:spTree>
    <p:extLst>
      <p:ext uri="{BB962C8B-B14F-4D97-AF65-F5344CB8AC3E}">
        <p14:creationId xmlns:p14="http://schemas.microsoft.com/office/powerpoint/2010/main" val="2611422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power point title slide2.jpg">
            <a:extLst>
              <a:ext uri="{FF2B5EF4-FFF2-40B4-BE49-F238E27FC236}">
                <a16:creationId xmlns:a16="http://schemas.microsoft.com/office/drawing/2014/main" id="{127AC8F8-C58E-F047-ABD2-62309C4643B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1772"/>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ontent Placeholder 2">
            <a:extLst>
              <a:ext uri="{FF2B5EF4-FFF2-40B4-BE49-F238E27FC236}">
                <a16:creationId xmlns:a16="http://schemas.microsoft.com/office/drawing/2014/main" id="{DFDF43C7-F7D4-504D-BF75-DC3923AF3C30}"/>
              </a:ext>
            </a:extLst>
          </p:cNvPr>
          <p:cNvSpPr>
            <a:spLocks noGrp="1"/>
          </p:cNvSpPr>
          <p:nvPr>
            <p:ph idx="1"/>
          </p:nvPr>
        </p:nvSpPr>
        <p:spPr>
          <a:xfrm>
            <a:off x="148543" y="673882"/>
            <a:ext cx="8843057" cy="4746829"/>
          </a:xfrm>
        </p:spPr>
        <p:txBody>
          <a:bodyPr/>
          <a:lstStyle/>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Dr. </a:t>
            </a:r>
            <a:r>
              <a:rPr lang="en-US" altLang="en-US" sz="1500" dirty="0" err="1">
                <a:solidFill>
                  <a:schemeClr val="bg1"/>
                </a:solidFill>
                <a:latin typeface="Franklin Gothic Book" panose="020B0503020102020204" pitchFamily="34" charset="0"/>
                <a:ea typeface="ＭＳ Ｐゴシック" panose="020B0600070205080204" pitchFamily="34" charset="-128"/>
              </a:rPr>
              <a:t>Kristien</a:t>
            </a:r>
            <a:r>
              <a:rPr lang="en-US" altLang="en-US" sz="1500" dirty="0">
                <a:solidFill>
                  <a:schemeClr val="bg1"/>
                </a:solidFill>
                <a:latin typeface="Franklin Gothic Book" panose="020B0503020102020204" pitchFamily="34" charset="0"/>
                <a:ea typeface="ＭＳ Ｐゴシック" panose="020B0600070205080204" pitchFamily="34" charset="-128"/>
              </a:rPr>
              <a:t> </a:t>
            </a:r>
            <a:r>
              <a:rPr lang="en-US" altLang="en-US" sz="1500" dirty="0" err="1">
                <a:solidFill>
                  <a:schemeClr val="bg1"/>
                </a:solidFill>
                <a:latin typeface="Franklin Gothic Book" panose="020B0503020102020204" pitchFamily="34" charset="0"/>
                <a:ea typeface="ＭＳ Ｐゴシック" panose="020B0600070205080204" pitchFamily="34" charset="-128"/>
              </a:rPr>
              <a:t>Zenkov</a:t>
            </a:r>
            <a:r>
              <a:rPr lang="en-US" altLang="en-US" sz="1500" dirty="0">
                <a:solidFill>
                  <a:schemeClr val="bg1"/>
                </a:solidFill>
                <a:latin typeface="Franklin Gothic Book" panose="020B0503020102020204" pitchFamily="34" charset="0"/>
                <a:ea typeface="ＭＳ Ｐゴシック" panose="020B0600070205080204" pitchFamily="34" charset="-128"/>
              </a:rPr>
              <a:t>, Academic Program Coordinator/English Education Faculty-Advisor</a:t>
            </a: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TC Williams HS/Hammond MS (ACPS) University Facilitator</a:t>
            </a: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hlinkClick r:id="rId4">
                  <a:extLst>
                    <a:ext uri="{A12FA001-AC4F-418D-AE19-62706E023703}">
                      <ahyp:hlinkClr xmlns:ahyp="http://schemas.microsoft.com/office/drawing/2018/hyperlinkcolor" val="tx"/>
                    </a:ext>
                  </a:extLst>
                </a:hlinkClick>
              </a:rPr>
              <a:t>kzenkov@gmu.edu</a:t>
            </a:r>
            <a:endParaRPr lang="en-US" altLang="en-US" sz="15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spcBef>
                <a:spcPts val="0"/>
              </a:spcBef>
              <a:buFont typeface="Wingdings 2" pitchFamily="2" charset="2"/>
              <a:buNone/>
              <a:defRPr/>
            </a:pPr>
            <a:endParaRPr lang="en-US" altLang="en-US" sz="1000" u="sng"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Dr. Erin Peters Burton, Science Education Faculty-Advisor</a:t>
            </a: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Dominion HS/Seneca Ridge MS (LCPS) University Facilitator</a:t>
            </a:r>
          </a:p>
          <a:p>
            <a:pPr marL="0" indent="0" algn="ctr" eaLnBrk="1" hangingPunct="1">
              <a:spcBef>
                <a:spcPts val="0"/>
              </a:spcBef>
              <a:buFont typeface="Wingdings 2" pitchFamily="2" charset="2"/>
              <a:buNone/>
              <a:defRPr/>
            </a:pPr>
            <a:r>
              <a:rPr lang="en-US" altLang="en-US" sz="1500" u="sng" dirty="0">
                <a:solidFill>
                  <a:schemeClr val="bg1"/>
                </a:solidFill>
                <a:latin typeface="Franklin Gothic Book" panose="020B0503020102020204" pitchFamily="34" charset="0"/>
                <a:ea typeface="ＭＳ Ｐゴシック" panose="020B0600070205080204" pitchFamily="34" charset="-128"/>
                <a:hlinkClick r:id="rId5">
                  <a:extLst>
                    <a:ext uri="{A12FA001-AC4F-418D-AE19-62706E023703}">
                      <ahyp:hlinkClr xmlns:ahyp="http://schemas.microsoft.com/office/drawing/2018/hyperlinkcolor" val="tx"/>
                    </a:ext>
                  </a:extLst>
                </a:hlinkClick>
              </a:rPr>
              <a:t>epeters1@gmu.edu</a:t>
            </a:r>
            <a:r>
              <a:rPr lang="en-US" altLang="en-US" sz="1500" u="sng" dirty="0">
                <a:solidFill>
                  <a:schemeClr val="bg1"/>
                </a:solidFill>
                <a:latin typeface="Franklin Gothic Book" panose="020B0503020102020204" pitchFamily="34" charset="0"/>
                <a:ea typeface="ＭＳ Ｐゴシック" panose="020B0600070205080204" pitchFamily="34" charset="-128"/>
              </a:rPr>
              <a:t> </a:t>
            </a:r>
          </a:p>
          <a:p>
            <a:pPr marL="0" indent="0" algn="ctr" eaLnBrk="1" hangingPunct="1">
              <a:spcBef>
                <a:spcPts val="0"/>
              </a:spcBef>
              <a:buFont typeface="Wingdings 2" pitchFamily="2" charset="2"/>
              <a:buNone/>
              <a:defRPr/>
            </a:pPr>
            <a:endParaRPr lang="en-US" altLang="en-US" sz="1000" u="sng"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Dr. Mark </a:t>
            </a:r>
            <a:r>
              <a:rPr lang="en-US" altLang="en-US" sz="1500" dirty="0" err="1">
                <a:solidFill>
                  <a:schemeClr val="bg1"/>
                </a:solidFill>
                <a:latin typeface="Franklin Gothic Book" panose="020B0503020102020204" pitchFamily="34" charset="0"/>
                <a:ea typeface="ＭＳ Ｐゴシック" panose="020B0600070205080204" pitchFamily="34" charset="-128"/>
              </a:rPr>
              <a:t>Helmsing</a:t>
            </a:r>
            <a:r>
              <a:rPr lang="en-US" altLang="en-US" sz="1500" dirty="0">
                <a:solidFill>
                  <a:schemeClr val="bg1"/>
                </a:solidFill>
                <a:latin typeface="Franklin Gothic Book" panose="020B0503020102020204" pitchFamily="34" charset="0"/>
                <a:ea typeface="ＭＳ Ｐゴシック" panose="020B0600070205080204" pitchFamily="34" charset="-128"/>
              </a:rPr>
              <a:t>, Social Studies Education Faculty-Advisor</a:t>
            </a: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Lake Braddock Secondary School (FCPS) University Facilitator</a:t>
            </a:r>
          </a:p>
          <a:p>
            <a:pPr marL="0" indent="0" algn="ctr" eaLnBrk="1" hangingPunct="1">
              <a:spcBef>
                <a:spcPts val="0"/>
              </a:spcBef>
              <a:buFont typeface="Wingdings 2" pitchFamily="2" charset="2"/>
              <a:buNone/>
              <a:defRPr/>
            </a:pPr>
            <a:r>
              <a:rPr lang="en-US" altLang="en-US" sz="1500" u="sng" dirty="0">
                <a:solidFill>
                  <a:schemeClr val="bg1"/>
                </a:solidFill>
                <a:latin typeface="Franklin Gothic Book" panose="020B0503020102020204" pitchFamily="34" charset="0"/>
                <a:ea typeface="ＭＳ Ｐゴシック" panose="020B0600070205080204" pitchFamily="34" charset="-128"/>
                <a:hlinkClick r:id="rId6">
                  <a:extLst>
                    <a:ext uri="{A12FA001-AC4F-418D-AE19-62706E023703}">
                      <ahyp:hlinkClr xmlns:ahyp="http://schemas.microsoft.com/office/drawing/2018/hyperlinkcolor" val="tx"/>
                    </a:ext>
                  </a:extLst>
                </a:hlinkClick>
              </a:rPr>
              <a:t>mhelmsin@gmu.edu</a:t>
            </a:r>
            <a:endParaRPr lang="en-US" altLang="en-US" sz="1500" u="sng"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spcBef>
                <a:spcPts val="0"/>
              </a:spcBef>
              <a:buFont typeface="Wingdings 2" pitchFamily="2" charset="2"/>
              <a:buNone/>
              <a:defRPr/>
            </a:pPr>
            <a:endParaRPr lang="en-US" altLang="en-US" sz="10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Dr. Erdogan Kaya, Computer Science Education Faculty-Advisor</a:t>
            </a: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Marshall HS/Kilmer MS (FCPS) University Facilitator</a:t>
            </a:r>
          </a:p>
          <a:p>
            <a:pPr marL="0" indent="0" algn="ctr" eaLnBrk="1" hangingPunct="1">
              <a:spcBef>
                <a:spcPts val="0"/>
              </a:spcBef>
              <a:buFont typeface="Wingdings 2" pitchFamily="2" charset="2"/>
              <a:buNone/>
              <a:defRPr/>
            </a:pPr>
            <a:r>
              <a:rPr lang="en-US" altLang="en-US" sz="1500" u="sng" dirty="0">
                <a:solidFill>
                  <a:schemeClr val="bg1"/>
                </a:solidFill>
                <a:latin typeface="Franklin Gothic Book" panose="020B0503020102020204" pitchFamily="34" charset="0"/>
                <a:ea typeface="ＭＳ Ｐゴシック" panose="020B0600070205080204" pitchFamily="34" charset="-128"/>
              </a:rPr>
              <a:t>ekaya3@gmu.edu</a:t>
            </a:r>
          </a:p>
          <a:p>
            <a:pPr marL="0" indent="0" algn="ctr" eaLnBrk="1" hangingPunct="1">
              <a:spcBef>
                <a:spcPts val="0"/>
              </a:spcBef>
              <a:buFont typeface="Wingdings 2" pitchFamily="2" charset="2"/>
              <a:buNone/>
              <a:defRPr/>
            </a:pPr>
            <a:endParaRPr lang="en-US" altLang="en-US" sz="10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Dr. Theresa Wills, Mathematics Education Faculty-Advisor</a:t>
            </a:r>
          </a:p>
          <a:p>
            <a:pPr marL="0" indent="0" algn="ctr" eaLnBrk="1" hangingPunct="1">
              <a:spcBef>
                <a:spcPts val="0"/>
              </a:spcBef>
              <a:buFont typeface="Wingdings 2" pitchFamily="2" charset="2"/>
              <a:buNone/>
              <a:defRPr/>
            </a:pPr>
            <a:r>
              <a:rPr lang="en-US" altLang="en-US" sz="1500" u="sng" dirty="0" err="1">
                <a:solidFill>
                  <a:schemeClr val="bg1"/>
                </a:solidFill>
                <a:latin typeface="Franklin Gothic Book" panose="020B0503020102020204" pitchFamily="34" charset="0"/>
                <a:ea typeface="ＭＳ Ｐゴシック" panose="020B0600070205080204" pitchFamily="34" charset="-128"/>
              </a:rPr>
              <a:t>twills@gmu.edu</a:t>
            </a:r>
            <a:endParaRPr lang="en-US" altLang="en-US" sz="1500" u="sng"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spcBef>
                <a:spcPts val="0"/>
              </a:spcBef>
              <a:buFont typeface="Wingdings 2" pitchFamily="2" charset="2"/>
              <a:buNone/>
              <a:defRPr/>
            </a:pPr>
            <a:endParaRPr lang="en-US" altLang="en-US" sz="10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Dr. Jennifer Drake Patrick, Literacy Faculty Member</a:t>
            </a: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West Potomac HS/Sandburg MS (FCPS) University Facilitator</a:t>
            </a:r>
          </a:p>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hlinkClick r:id="rId7">
                  <a:extLst>
                    <a:ext uri="{A12FA001-AC4F-418D-AE19-62706E023703}">
                      <ahyp:hlinkClr xmlns:ahyp="http://schemas.microsoft.com/office/drawing/2018/hyperlinkcolor" val="tx"/>
                    </a:ext>
                  </a:extLst>
                </a:hlinkClick>
              </a:rPr>
              <a:t>jdrakepa@gmu.edu</a:t>
            </a:r>
            <a:r>
              <a:rPr lang="en-US" altLang="en-US" sz="1500" dirty="0">
                <a:solidFill>
                  <a:schemeClr val="bg1"/>
                </a:solidFill>
                <a:latin typeface="Franklin Gothic Book" panose="020B0503020102020204" pitchFamily="34" charset="0"/>
                <a:ea typeface="ＭＳ Ｐゴシック" panose="020B0600070205080204" pitchFamily="34" charset="-128"/>
              </a:rPr>
              <a:t> </a:t>
            </a:r>
          </a:p>
          <a:p>
            <a:pPr marL="0" indent="0" algn="ctr" eaLnBrk="1" hangingPunct="1">
              <a:spcBef>
                <a:spcPts val="0"/>
              </a:spcBef>
              <a:buFont typeface="Wingdings 2" pitchFamily="2" charset="2"/>
              <a:buNone/>
              <a:defRPr/>
            </a:pPr>
            <a:endParaRPr lang="en-US" altLang="en-US" sz="1000" u="sng"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rPr>
              <a:t>Ms. Mathilde Speier, Program Office Manager &amp; Outreach Specialist</a:t>
            </a: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hlinkClick r:id="rId8">
                  <a:extLst>
                    <a:ext uri="{A12FA001-AC4F-418D-AE19-62706E023703}">
                      <ahyp:hlinkClr xmlns:ahyp="http://schemas.microsoft.com/office/drawing/2018/hyperlinkcolor" val="tx"/>
                    </a:ext>
                  </a:extLst>
                </a:hlinkClick>
              </a:rPr>
              <a:t>mspeier@gmu.edu</a:t>
            </a:r>
            <a:r>
              <a:rPr lang="en-US" altLang="en-US" sz="1500" dirty="0">
                <a:solidFill>
                  <a:schemeClr val="bg1"/>
                </a:solidFill>
                <a:latin typeface="Franklin Gothic Book" panose="020B0503020102020204" pitchFamily="34" charset="0"/>
                <a:ea typeface="ＭＳ Ｐゴシック" panose="020B0600070205080204" pitchFamily="34" charset="-128"/>
              </a:rPr>
              <a:t>, 703-993-3696 </a:t>
            </a:r>
          </a:p>
          <a:p>
            <a:pPr marL="0" indent="0" algn="ctr" eaLnBrk="1" hangingPunct="1">
              <a:spcBef>
                <a:spcPts val="0"/>
              </a:spcBef>
              <a:buFont typeface="Wingdings 2" pitchFamily="2" charset="2"/>
              <a:buNone/>
              <a:defRPr/>
            </a:pPr>
            <a:endParaRPr lang="en-US" altLang="en-US" sz="1600" dirty="0">
              <a:solidFill>
                <a:schemeClr val="bg1"/>
              </a:solidFill>
              <a:latin typeface="Franklin Gothic Book" panose="020B0503020102020204" pitchFamily="34" charset="0"/>
              <a:ea typeface="ＭＳ Ｐゴシック" panose="020B0600070205080204" pitchFamily="34" charset="-128"/>
            </a:endParaRPr>
          </a:p>
        </p:txBody>
      </p:sp>
      <p:sp>
        <p:nvSpPr>
          <p:cNvPr id="2" name="Title 1">
            <a:extLst>
              <a:ext uri="{FF2B5EF4-FFF2-40B4-BE49-F238E27FC236}">
                <a16:creationId xmlns:a16="http://schemas.microsoft.com/office/drawing/2014/main" id="{2869E9E9-6564-4644-8DD1-AC76D902ED05}"/>
              </a:ext>
            </a:extLst>
          </p:cNvPr>
          <p:cNvSpPr>
            <a:spLocks noGrp="1"/>
          </p:cNvSpPr>
          <p:nvPr>
            <p:ph type="title"/>
          </p:nvPr>
        </p:nvSpPr>
        <p:spPr>
          <a:xfrm>
            <a:off x="272004" y="138292"/>
            <a:ext cx="8599990" cy="535590"/>
          </a:xfrm>
        </p:spPr>
        <p:txBody>
          <a:bodyPr/>
          <a:lstStyle/>
          <a:p>
            <a:r>
              <a:rPr lang="en-US" altLang="en-US" sz="4000" b="1" dirty="0">
                <a:solidFill>
                  <a:srgbClr val="E2C300"/>
                </a:solidFill>
                <a:latin typeface="Franklin Gothic Book" panose="020B0503020102020204" pitchFamily="34" charset="0"/>
                <a:ea typeface="ＭＳ Ｐゴシック" panose="020B0600070205080204" pitchFamily="34" charset="-128"/>
              </a:rPr>
              <a:t>Introductions</a:t>
            </a:r>
            <a:endParaRPr lang="en-US" sz="4000" b="1" dirty="0">
              <a:solidFill>
                <a:srgbClr val="E2C300"/>
              </a:solidFill>
              <a:latin typeface="Franklin Gothic Book" panose="020B0503020102020204" pitchFamily="34" charset="0"/>
            </a:endParaRPr>
          </a:p>
        </p:txBody>
      </p:sp>
    </p:spTree>
    <p:extLst>
      <p:ext uri="{BB962C8B-B14F-4D97-AF65-F5344CB8AC3E}">
        <p14:creationId xmlns:p14="http://schemas.microsoft.com/office/powerpoint/2010/main" val="2642889064"/>
      </p:ext>
    </p:extLst>
  </p:cSld>
  <p:clrMapOvr>
    <a:masterClrMapping/>
  </p:clrMapOvr>
  <mc:AlternateContent xmlns:mc="http://schemas.openxmlformats.org/markup-compatibility/2006" xmlns:p14="http://schemas.microsoft.com/office/powerpoint/2010/main">
    <mc:Choice Requires="p14">
      <p:transition spd="slow" p14:dur="2000" advTm="2833"/>
    </mc:Choice>
    <mc:Fallback xmlns="">
      <p:transition spd="slow" advTm="2833"/>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descr="power point title slide2.jpg">
            <a:extLst>
              <a:ext uri="{FF2B5EF4-FFF2-40B4-BE49-F238E27FC236}">
                <a16:creationId xmlns:a16="http://schemas.microsoft.com/office/drawing/2014/main" id="{6E18B671-307E-6441-8A39-E3508638611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657"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2743965-E418-B946-B447-DD7DDC49BA19}"/>
              </a:ext>
            </a:extLst>
          </p:cNvPr>
          <p:cNvSpPr txBox="1">
            <a:spLocks noChangeArrowheads="1"/>
          </p:cNvSpPr>
          <p:nvPr/>
        </p:nvSpPr>
        <p:spPr bwMode="auto">
          <a:xfrm>
            <a:off x="1408157" y="93383"/>
            <a:ext cx="6930299" cy="49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a:lstStyle>
          <a:p>
            <a:pPr eaLnBrk="1" fontAlgn="auto" hangingPunct="1">
              <a:spcAft>
                <a:spcPts val="0"/>
              </a:spcAft>
              <a:defRPr/>
            </a:pPr>
            <a:r>
              <a:rPr lang="en-US" sz="3200" b="1" dirty="0">
                <a:solidFill>
                  <a:srgbClr val="E2C300"/>
                </a:solidFill>
                <a:latin typeface="Franklin Gothic Book" panose="020B0503020102020204" pitchFamily="34" charset="0"/>
                <a:cs typeface="Perpetua"/>
              </a:rPr>
              <a:t>SEED Electives</a:t>
            </a:r>
            <a:endParaRPr lang="en-US" sz="3200" b="1" dirty="0">
              <a:solidFill>
                <a:srgbClr val="E2C300"/>
              </a:solidFill>
              <a:latin typeface="Franklin Gothic Book" panose="020B0503020102020204" pitchFamily="34" charset="0"/>
              <a:ea typeface="+mj-ea"/>
              <a:cs typeface="Perpetua"/>
            </a:endParaRPr>
          </a:p>
        </p:txBody>
      </p:sp>
      <p:sp>
        <p:nvSpPr>
          <p:cNvPr id="4" name="Rectangle 3">
            <a:extLst>
              <a:ext uri="{FF2B5EF4-FFF2-40B4-BE49-F238E27FC236}">
                <a16:creationId xmlns:a16="http://schemas.microsoft.com/office/drawing/2014/main" id="{DAB08F50-9E71-4B4B-B4D6-4877FEA08B95}"/>
              </a:ext>
            </a:extLst>
          </p:cNvPr>
          <p:cNvSpPr/>
          <p:nvPr/>
        </p:nvSpPr>
        <p:spPr>
          <a:xfrm>
            <a:off x="32657" y="5583756"/>
            <a:ext cx="9144000" cy="492443"/>
          </a:xfrm>
          <a:prstGeom prst="rect">
            <a:avLst/>
          </a:prstGeom>
        </p:spPr>
        <p:txBody>
          <a:bodyPr wrap="square">
            <a:spAutoFit/>
          </a:bodyPr>
          <a:lstStyle/>
          <a:p>
            <a:pPr marL="61913" eaLnBrk="1" hangingPunct="1">
              <a:spcBef>
                <a:spcPts val="0"/>
              </a:spcBef>
              <a:defRPr/>
            </a:pPr>
            <a:r>
              <a:rPr lang="en-US" sz="1300" i="1" dirty="0">
                <a:solidFill>
                  <a:schemeClr val="bg1"/>
                </a:solidFill>
                <a:latin typeface="Franklin Gothic Book" panose="020B0503020102020204" pitchFamily="34" charset="0"/>
              </a:rPr>
              <a:t>Note: Each SEED subject area requires completion of one “selective”—a required elective (green, red, yellow, blue, or grey highlighted courses above); other electives are approved by subject area advisor</a:t>
            </a:r>
            <a:endParaRPr lang="en-US" sz="1300" b="1" i="1" dirty="0">
              <a:solidFill>
                <a:schemeClr val="bg1"/>
              </a:solidFill>
              <a:latin typeface="Franklin Gothic Book" panose="020B0503020102020204" pitchFamily="34" charset="0"/>
            </a:endParaRPr>
          </a:p>
        </p:txBody>
      </p:sp>
      <p:pic>
        <p:nvPicPr>
          <p:cNvPr id="5" name="Picture 4">
            <a:extLst>
              <a:ext uri="{FF2B5EF4-FFF2-40B4-BE49-F238E27FC236}">
                <a16:creationId xmlns:a16="http://schemas.microsoft.com/office/drawing/2014/main" id="{29DF5F82-2635-654E-9212-59EEBDDE005D}"/>
              </a:ext>
            </a:extLst>
          </p:cNvPr>
          <p:cNvPicPr>
            <a:picLocks noChangeAspect="1"/>
          </p:cNvPicPr>
          <p:nvPr/>
        </p:nvPicPr>
        <p:blipFill>
          <a:blip r:embed="rId4"/>
          <a:stretch>
            <a:fillRect/>
          </a:stretch>
        </p:blipFill>
        <p:spPr>
          <a:xfrm>
            <a:off x="1143088" y="649068"/>
            <a:ext cx="6857824" cy="4934688"/>
          </a:xfrm>
          <a:prstGeom prst="rect">
            <a:avLst/>
          </a:prstGeom>
        </p:spPr>
      </p:pic>
    </p:spTree>
    <p:extLst>
      <p:ext uri="{BB962C8B-B14F-4D97-AF65-F5344CB8AC3E}">
        <p14:creationId xmlns:p14="http://schemas.microsoft.com/office/powerpoint/2010/main" val="220928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power point title slide2.jpg">
            <a:extLst>
              <a:ext uri="{FF2B5EF4-FFF2-40B4-BE49-F238E27FC236}">
                <a16:creationId xmlns:a16="http://schemas.microsoft.com/office/drawing/2014/main" id="{127AC8F8-C58E-F047-ABD2-62309C4643B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ontent Placeholder 2">
            <a:extLst>
              <a:ext uri="{FF2B5EF4-FFF2-40B4-BE49-F238E27FC236}">
                <a16:creationId xmlns:a16="http://schemas.microsoft.com/office/drawing/2014/main" id="{DFDF43C7-F7D4-504D-BF75-DC3923AF3C30}"/>
              </a:ext>
            </a:extLst>
          </p:cNvPr>
          <p:cNvSpPr>
            <a:spLocks noGrp="1"/>
          </p:cNvSpPr>
          <p:nvPr>
            <p:ph idx="1"/>
          </p:nvPr>
        </p:nvSpPr>
        <p:spPr>
          <a:xfrm>
            <a:off x="272005" y="1103821"/>
            <a:ext cx="8599990" cy="4331382"/>
          </a:xfrm>
        </p:spPr>
        <p:txBody>
          <a:bodyPr/>
          <a:lstStyle/>
          <a:p>
            <a:pPr eaLnBrk="1" hangingPunct="1">
              <a:buFont typeface="Wingdings" charset="2"/>
              <a:buChar char="§"/>
            </a:pPr>
            <a:r>
              <a:rPr lang="en-US" altLang="en-US" sz="2200" dirty="0">
                <a:solidFill>
                  <a:schemeClr val="bg1"/>
                </a:solidFill>
                <a:latin typeface="Franklin Gothic Book" panose="020B0503020102020204" pitchFamily="34" charset="0"/>
                <a:ea typeface="Arial" charset="0"/>
                <a:cs typeface="Arial" panose="020B0604020202020204" pitchFamily="34" charset="0"/>
              </a:rPr>
              <a:t>The partner school advantage and our partnership network</a:t>
            </a:r>
          </a:p>
          <a:p>
            <a:pPr eaLnBrk="1" hangingPunct="1">
              <a:buFont typeface="Wingdings" charset="2"/>
              <a:buChar char="§"/>
            </a:pPr>
            <a:r>
              <a:rPr lang="en-US" sz="2200" dirty="0">
                <a:solidFill>
                  <a:schemeClr val="bg1"/>
                </a:solidFill>
                <a:latin typeface="Franklin Gothic Book" panose="020B0503020102020204" pitchFamily="34" charset="0"/>
                <a:cs typeface="Arial" panose="020B0604020202020204" pitchFamily="34" charset="0"/>
              </a:rPr>
              <a:t>Dedicated subject area faculty/advisor</a:t>
            </a:r>
          </a:p>
          <a:p>
            <a:pPr eaLnBrk="1" hangingPunct="1">
              <a:buFont typeface="Wingdings" charset="2"/>
              <a:buChar char="§"/>
            </a:pPr>
            <a:r>
              <a:rPr lang="en-US" sz="2200" dirty="0">
                <a:solidFill>
                  <a:schemeClr val="bg1"/>
                </a:solidFill>
                <a:latin typeface="Franklin Gothic Book" panose="020B0503020102020204" pitchFamily="34" charset="0"/>
                <a:cs typeface="Arial" panose="020B0604020202020204" pitchFamily="34" charset="0"/>
              </a:rPr>
              <a:t>Cohort structure</a:t>
            </a:r>
          </a:p>
          <a:p>
            <a:pPr eaLnBrk="1" hangingPunct="1">
              <a:buFont typeface="Wingdings" charset="2"/>
              <a:buChar char="§"/>
            </a:pPr>
            <a:r>
              <a:rPr lang="en-US" sz="2200" dirty="0">
                <a:solidFill>
                  <a:schemeClr val="bg1"/>
                </a:solidFill>
                <a:latin typeface="Franklin Gothic Book" panose="020B0503020102020204" pitchFamily="34" charset="0"/>
                <a:cs typeface="Arial" panose="020B0604020202020204" pitchFamily="34" charset="0"/>
              </a:rPr>
              <a:t>Shortest masters licensure sequence in VA</a:t>
            </a:r>
          </a:p>
          <a:p>
            <a:pPr eaLnBrk="1" hangingPunct="1">
              <a:buFont typeface="Wingdings" charset="2"/>
              <a:buChar char="§"/>
            </a:pPr>
            <a:r>
              <a:rPr lang="en-US" sz="2200" dirty="0">
                <a:solidFill>
                  <a:schemeClr val="bg1"/>
                </a:solidFill>
                <a:latin typeface="Franklin Gothic Book" panose="020B0503020102020204" pitchFamily="34" charset="0"/>
                <a:cs typeface="Arial" panose="020B0604020202020204" pitchFamily="34" charset="0"/>
              </a:rPr>
              <a:t>Schools in NOVA—education matters here!</a:t>
            </a:r>
          </a:p>
          <a:p>
            <a:pPr eaLnBrk="1" hangingPunct="1">
              <a:buFont typeface="Wingdings" charset="2"/>
              <a:buChar char="§"/>
            </a:pPr>
            <a:r>
              <a:rPr lang="en-US" sz="2200" dirty="0">
                <a:solidFill>
                  <a:schemeClr val="bg1"/>
                </a:solidFill>
                <a:latin typeface="Franklin Gothic Book" panose="020B0503020102020204" pitchFamily="34" charset="0"/>
                <a:cs typeface="Arial" panose="020B0604020202020204" pitchFamily="34" charset="0"/>
              </a:rPr>
              <a:t>Salaries!</a:t>
            </a:r>
          </a:p>
          <a:p>
            <a:pPr eaLnBrk="1" hangingPunct="1">
              <a:buFont typeface="Wingdings" charset="2"/>
              <a:buChar char="§"/>
            </a:pPr>
            <a:r>
              <a:rPr lang="en-US" sz="2200" dirty="0">
                <a:solidFill>
                  <a:schemeClr val="bg1"/>
                </a:solidFill>
                <a:latin typeface="Franklin Gothic Book" panose="020B0503020102020204" pitchFamily="34" charset="0"/>
                <a:cs typeface="Arial" panose="020B0604020202020204" pitchFamily="34" charset="0"/>
              </a:rPr>
              <a:t>Career outlook and critical teacher shortage areas in VA 2018-19:</a:t>
            </a:r>
            <a:r>
              <a:rPr lang="en-US" sz="1800" dirty="0">
                <a:solidFill>
                  <a:schemeClr val="bg1"/>
                </a:solidFill>
                <a:latin typeface="Franklin Gothic Book" panose="020B0503020102020204" pitchFamily="34" charset="0"/>
                <a:cs typeface="Arial" panose="020B0604020202020204" pitchFamily="34" charset="0"/>
              </a:rPr>
              <a:t> </a:t>
            </a:r>
          </a:p>
          <a:p>
            <a:pPr marL="752475" lvl="2" indent="-282575"/>
            <a:r>
              <a:rPr lang="en-US" sz="1800" dirty="0">
                <a:solidFill>
                  <a:schemeClr val="bg1"/>
                </a:solidFill>
                <a:latin typeface="Franklin Gothic Book" panose="020B0503020102020204" pitchFamily="34" charset="0"/>
                <a:cs typeface="Arial" panose="020B0604020202020204" pitchFamily="34" charset="0"/>
              </a:rPr>
              <a:t>#3 Middle Education, Grades 6-8 </a:t>
            </a:r>
          </a:p>
          <a:p>
            <a:pPr marL="752475" lvl="2" indent="-282575"/>
            <a:r>
              <a:rPr lang="en-US" sz="1800" dirty="0">
                <a:solidFill>
                  <a:schemeClr val="bg1"/>
                </a:solidFill>
                <a:latin typeface="Franklin Gothic Book" panose="020B0503020102020204" pitchFamily="34" charset="0"/>
                <a:cs typeface="Arial" panose="020B0604020202020204" pitchFamily="34" charset="0"/>
              </a:rPr>
              <a:t>#5 Mathematics Grades 6-12 (including Algebra 1) </a:t>
            </a:r>
          </a:p>
          <a:p>
            <a:pPr marL="752475" lvl="2" indent="-282575"/>
            <a:r>
              <a:rPr lang="en-US" sz="1800" dirty="0">
                <a:solidFill>
                  <a:schemeClr val="bg1"/>
                </a:solidFill>
                <a:latin typeface="Franklin Gothic Book" panose="020B0503020102020204" pitchFamily="34" charset="0"/>
                <a:cs typeface="Arial" panose="020B0604020202020204" pitchFamily="34" charset="0"/>
              </a:rPr>
              <a:t>#7 English (Secondary) </a:t>
            </a:r>
          </a:p>
          <a:p>
            <a:pPr marL="752475" lvl="2" indent="-282575"/>
            <a:r>
              <a:rPr lang="en-US" sz="1800" dirty="0">
                <a:solidFill>
                  <a:schemeClr val="bg1"/>
                </a:solidFill>
                <a:latin typeface="Franklin Gothic Book" panose="020B0503020102020204" pitchFamily="34" charset="0"/>
                <a:cs typeface="Arial" panose="020B0604020202020204" pitchFamily="34" charset="0"/>
              </a:rPr>
              <a:t>#8 Science (Secondary)</a:t>
            </a:r>
          </a:p>
        </p:txBody>
      </p:sp>
      <p:sp>
        <p:nvSpPr>
          <p:cNvPr id="2" name="Title 1">
            <a:extLst>
              <a:ext uri="{FF2B5EF4-FFF2-40B4-BE49-F238E27FC236}">
                <a16:creationId xmlns:a16="http://schemas.microsoft.com/office/drawing/2014/main" id="{2869E9E9-6564-4644-8DD1-AC76D902ED05}"/>
              </a:ext>
            </a:extLst>
          </p:cNvPr>
          <p:cNvSpPr>
            <a:spLocks noGrp="1"/>
          </p:cNvSpPr>
          <p:nvPr>
            <p:ph type="title"/>
          </p:nvPr>
        </p:nvSpPr>
        <p:spPr>
          <a:xfrm>
            <a:off x="272005" y="236269"/>
            <a:ext cx="8599990" cy="535590"/>
          </a:xfrm>
        </p:spPr>
        <p:txBody>
          <a:bodyPr/>
          <a:lstStyle/>
          <a:p>
            <a:pPr eaLnBrk="1" hangingPunct="1"/>
            <a:r>
              <a:rPr lang="en-US" altLang="en-US" sz="4000" b="1" dirty="0">
                <a:solidFill>
                  <a:srgbClr val="E2C300"/>
                </a:solidFill>
                <a:latin typeface="Franklin Gothic Book" panose="020B0503020102020204" pitchFamily="34" charset="0"/>
                <a:ea typeface="Arial" charset="0"/>
                <a:cs typeface="Arial" charset="0"/>
              </a:rPr>
              <a:t>Why SEED @ Mason?</a:t>
            </a:r>
          </a:p>
        </p:txBody>
      </p:sp>
    </p:spTree>
    <p:extLst>
      <p:ext uri="{BB962C8B-B14F-4D97-AF65-F5344CB8AC3E}">
        <p14:creationId xmlns:p14="http://schemas.microsoft.com/office/powerpoint/2010/main" val="1488356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3"/>
                                        </p:tgtEl>
                                        <p:attrNameLst>
                                          <p:attrName>style.visibility</p:attrName>
                                        </p:attrNameLst>
                                      </p:cBhvr>
                                      <p:to>
                                        <p:strVal val="visible"/>
                                      </p:to>
                                    </p:set>
                                    <p:animEffect transition="in" filter="fade">
                                      <p:cBhvr>
                                        <p:cTn id="12" dur="500"/>
                                        <p:tgtEl>
                                          <p:spTgt spid="133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Effect transition="in" filter="fade">
                                      <p:cBhvr>
                                        <p:cTn id="15" dur="500"/>
                                        <p:tgtEl>
                                          <p:spTgt spid="13315">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315">
                                            <p:txEl>
                                              <p:pRg st="1" end="1"/>
                                            </p:txEl>
                                          </p:spTgt>
                                        </p:tgtEl>
                                        <p:attrNameLst>
                                          <p:attrName>style.visibility</p:attrName>
                                        </p:attrNameLst>
                                      </p:cBhvr>
                                      <p:to>
                                        <p:strVal val="visible"/>
                                      </p:to>
                                    </p:set>
                                    <p:animEffect transition="in" filter="fade">
                                      <p:cBhvr>
                                        <p:cTn id="18" dur="500"/>
                                        <p:tgtEl>
                                          <p:spTgt spid="13315">
                                            <p:txEl>
                                              <p:pRg st="1" end="1"/>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500"/>
                                        <p:tgtEl>
                                          <p:spTgt spid="13315">
                                            <p:txEl>
                                              <p:pRg st="2" end="2"/>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315">
                                            <p:txEl>
                                              <p:pRg st="3" end="3"/>
                                            </p:txEl>
                                          </p:spTgt>
                                        </p:tgtEl>
                                        <p:attrNameLst>
                                          <p:attrName>style.visibility</p:attrName>
                                        </p:attrNameLst>
                                      </p:cBhvr>
                                      <p:to>
                                        <p:strVal val="visible"/>
                                      </p:to>
                                    </p:set>
                                    <p:animEffect transition="in" filter="fade">
                                      <p:cBhvr>
                                        <p:cTn id="24" dur="500"/>
                                        <p:tgtEl>
                                          <p:spTgt spid="13315">
                                            <p:txEl>
                                              <p:pRg st="3" end="3"/>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animEffect transition="in" filter="fade">
                                      <p:cBhvr>
                                        <p:cTn id="27" dur="500"/>
                                        <p:tgtEl>
                                          <p:spTgt spid="13315">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3315">
                                            <p:txEl>
                                              <p:pRg st="5" end="5"/>
                                            </p:txEl>
                                          </p:spTgt>
                                        </p:tgtEl>
                                        <p:attrNameLst>
                                          <p:attrName>style.visibility</p:attrName>
                                        </p:attrNameLst>
                                      </p:cBhvr>
                                      <p:to>
                                        <p:strVal val="visible"/>
                                      </p:to>
                                    </p:set>
                                    <p:animEffect transition="in" filter="fade">
                                      <p:cBhvr>
                                        <p:cTn id="30" dur="500"/>
                                        <p:tgtEl>
                                          <p:spTgt spid="13315">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3315">
                                            <p:txEl>
                                              <p:pRg st="6" end="6"/>
                                            </p:txEl>
                                          </p:spTgt>
                                        </p:tgtEl>
                                        <p:attrNameLst>
                                          <p:attrName>style.visibility</p:attrName>
                                        </p:attrNameLst>
                                      </p:cBhvr>
                                      <p:to>
                                        <p:strVal val="visible"/>
                                      </p:to>
                                    </p:set>
                                    <p:animEffect transition="in" filter="fade">
                                      <p:cBhvr>
                                        <p:cTn id="33" dur="500"/>
                                        <p:tgtEl>
                                          <p:spTgt spid="13315">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3315">
                                            <p:txEl>
                                              <p:pRg st="7" end="7"/>
                                            </p:txEl>
                                          </p:spTgt>
                                        </p:tgtEl>
                                        <p:attrNameLst>
                                          <p:attrName>style.visibility</p:attrName>
                                        </p:attrNameLst>
                                      </p:cBhvr>
                                      <p:to>
                                        <p:strVal val="visible"/>
                                      </p:to>
                                    </p:set>
                                    <p:animEffect transition="in" filter="fade">
                                      <p:cBhvr>
                                        <p:cTn id="36" dur="500"/>
                                        <p:tgtEl>
                                          <p:spTgt spid="13315">
                                            <p:txEl>
                                              <p:pRg st="7" end="7"/>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3315">
                                            <p:txEl>
                                              <p:pRg st="8" end="8"/>
                                            </p:txEl>
                                          </p:spTgt>
                                        </p:tgtEl>
                                        <p:attrNameLst>
                                          <p:attrName>style.visibility</p:attrName>
                                        </p:attrNameLst>
                                      </p:cBhvr>
                                      <p:to>
                                        <p:strVal val="visible"/>
                                      </p:to>
                                    </p:set>
                                    <p:animEffect transition="in" filter="fade">
                                      <p:cBhvr>
                                        <p:cTn id="39" dur="500"/>
                                        <p:tgtEl>
                                          <p:spTgt spid="13315">
                                            <p:txEl>
                                              <p:pRg st="8" end="8"/>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3315">
                                            <p:txEl>
                                              <p:pRg st="9" end="9"/>
                                            </p:txEl>
                                          </p:spTgt>
                                        </p:tgtEl>
                                        <p:attrNameLst>
                                          <p:attrName>style.visibility</p:attrName>
                                        </p:attrNameLst>
                                      </p:cBhvr>
                                      <p:to>
                                        <p:strVal val="visible"/>
                                      </p:to>
                                    </p:set>
                                    <p:animEffect transition="in" filter="fade">
                                      <p:cBhvr>
                                        <p:cTn id="42" dur="500"/>
                                        <p:tgtEl>
                                          <p:spTgt spid="13315">
                                            <p:txEl>
                                              <p:pRg st="9" end="9"/>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3315">
                                            <p:txEl>
                                              <p:pRg st="10" end="10"/>
                                            </p:txEl>
                                          </p:spTgt>
                                        </p:tgtEl>
                                        <p:attrNameLst>
                                          <p:attrName>style.visibility</p:attrName>
                                        </p:attrNameLst>
                                      </p:cBhvr>
                                      <p:to>
                                        <p:strVal val="visible"/>
                                      </p:to>
                                    </p:set>
                                    <p:animEffect transition="in" filter="fade">
                                      <p:cBhvr>
                                        <p:cTn id="45" dur="500"/>
                                        <p:tgtEl>
                                          <p:spTgt spid="1331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power point title slide2.jpg">
            <a:extLst>
              <a:ext uri="{FF2B5EF4-FFF2-40B4-BE49-F238E27FC236}">
                <a16:creationId xmlns:a16="http://schemas.microsoft.com/office/drawing/2014/main" id="{127AC8F8-C58E-F047-ABD2-62309C4643B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ontent Placeholder 2">
            <a:extLst>
              <a:ext uri="{FF2B5EF4-FFF2-40B4-BE49-F238E27FC236}">
                <a16:creationId xmlns:a16="http://schemas.microsoft.com/office/drawing/2014/main" id="{DFDF43C7-F7D4-504D-BF75-DC3923AF3C30}"/>
              </a:ext>
            </a:extLst>
          </p:cNvPr>
          <p:cNvSpPr>
            <a:spLocks noGrp="1"/>
          </p:cNvSpPr>
          <p:nvPr>
            <p:ph idx="1"/>
          </p:nvPr>
        </p:nvSpPr>
        <p:spPr>
          <a:xfrm>
            <a:off x="272005" y="1103821"/>
            <a:ext cx="8599990" cy="4331382"/>
          </a:xfrm>
        </p:spPr>
        <p:txBody>
          <a:bodyPr/>
          <a:lstStyle/>
          <a:p>
            <a:pPr marL="0" indent="0">
              <a:buNone/>
            </a:pPr>
            <a:r>
              <a:rPr lang="en-US" altLang="en-US" sz="2400" dirty="0">
                <a:solidFill>
                  <a:schemeClr val="bg1"/>
                </a:solidFill>
                <a:latin typeface="Franklin Gothic Book" panose="020B0503020102020204" pitchFamily="34" charset="0"/>
                <a:ea typeface="Arial" charset="0"/>
                <a:cs typeface="Arial" charset="0"/>
              </a:rPr>
              <a:t>Your application will be evaluated using the following criteria:</a:t>
            </a:r>
          </a:p>
          <a:p>
            <a:pPr marL="234950" indent="-220663">
              <a:buFont typeface="Wingdings" charset="2"/>
              <a:buChar char="§"/>
            </a:pPr>
            <a:r>
              <a:rPr lang="en-US" altLang="en-US" sz="2200" dirty="0">
                <a:solidFill>
                  <a:schemeClr val="bg1"/>
                </a:solidFill>
                <a:latin typeface="Franklin Gothic Book" panose="020B0503020102020204" pitchFamily="34" charset="0"/>
                <a:ea typeface="Arial" charset="0"/>
                <a:cs typeface="Arial" charset="0"/>
              </a:rPr>
              <a:t>Bachelor’s degree with a minimum 3.0 GPA in the last 60 credit hours of undergraduate coursework.  We can consider those applicants who have below a 3.00 GPA, as long as they are strong in other areas.</a:t>
            </a:r>
          </a:p>
          <a:p>
            <a:pPr marL="234950" indent="-220663">
              <a:buFont typeface="Wingdings" charset="2"/>
              <a:buChar char="§"/>
            </a:pPr>
            <a:r>
              <a:rPr lang="en-US" altLang="en-US" sz="2200" dirty="0">
                <a:solidFill>
                  <a:schemeClr val="bg1"/>
                </a:solidFill>
                <a:latin typeface="Franklin Gothic Book" panose="020B0503020102020204" pitchFamily="34" charset="0"/>
                <a:ea typeface="Arial" charset="0"/>
                <a:cs typeface="Arial" charset="0"/>
              </a:rPr>
              <a:t>Endorsement requirements fulfilled</a:t>
            </a:r>
          </a:p>
          <a:p>
            <a:pPr marL="234950" indent="-220663">
              <a:buFont typeface="Wingdings" charset="2"/>
              <a:buChar char="§"/>
            </a:pPr>
            <a:r>
              <a:rPr lang="en-US" altLang="en-US" sz="2200" dirty="0">
                <a:solidFill>
                  <a:schemeClr val="bg1"/>
                </a:solidFill>
                <a:latin typeface="Franklin Gothic Book" panose="020B0503020102020204" pitchFamily="34" charset="0"/>
                <a:ea typeface="Arial" charset="0"/>
                <a:cs typeface="Arial" charset="0"/>
              </a:rPr>
              <a:t>Interview by SEED program faculty</a:t>
            </a:r>
          </a:p>
          <a:p>
            <a:pPr eaLnBrk="1" hangingPunct="1">
              <a:buFont typeface="Wingdings" charset="2"/>
              <a:buChar char="§"/>
            </a:pPr>
            <a:endParaRPr lang="en-US" sz="2200" dirty="0">
              <a:solidFill>
                <a:schemeClr val="bg1"/>
              </a:solidFill>
              <a:latin typeface="Franklin Gothic Book" panose="020B05030201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2869E9E9-6564-4644-8DD1-AC76D902ED05}"/>
              </a:ext>
            </a:extLst>
          </p:cNvPr>
          <p:cNvSpPr>
            <a:spLocks noGrp="1"/>
          </p:cNvSpPr>
          <p:nvPr>
            <p:ph type="title"/>
          </p:nvPr>
        </p:nvSpPr>
        <p:spPr>
          <a:xfrm>
            <a:off x="272005" y="236269"/>
            <a:ext cx="8599990" cy="535590"/>
          </a:xfrm>
        </p:spPr>
        <p:txBody>
          <a:bodyPr/>
          <a:lstStyle/>
          <a:p>
            <a:pPr eaLnBrk="1" hangingPunct="1"/>
            <a:r>
              <a:rPr lang="en-US" altLang="en-US" sz="4000" b="1" dirty="0">
                <a:solidFill>
                  <a:srgbClr val="E2C300"/>
                </a:solidFill>
                <a:latin typeface="Franklin Gothic Book" panose="020B0503020102020204" pitchFamily="34" charset="0"/>
                <a:ea typeface="Arial" charset="0"/>
                <a:cs typeface="Arial" charset="0"/>
              </a:rPr>
              <a:t>How Do I Get Admitted?</a:t>
            </a:r>
          </a:p>
        </p:txBody>
      </p:sp>
    </p:spTree>
    <p:extLst>
      <p:ext uri="{BB962C8B-B14F-4D97-AF65-F5344CB8AC3E}">
        <p14:creationId xmlns:p14="http://schemas.microsoft.com/office/powerpoint/2010/main" val="1441261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3"/>
                                        </p:tgtEl>
                                        <p:attrNameLst>
                                          <p:attrName>style.visibility</p:attrName>
                                        </p:attrNameLst>
                                      </p:cBhvr>
                                      <p:to>
                                        <p:strVal val="visible"/>
                                      </p:to>
                                    </p:set>
                                    <p:animEffect transition="in" filter="fade">
                                      <p:cBhvr>
                                        <p:cTn id="12" dur="500"/>
                                        <p:tgtEl>
                                          <p:spTgt spid="133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Effect transition="in" filter="fade">
                                      <p:cBhvr>
                                        <p:cTn id="15" dur="500"/>
                                        <p:tgtEl>
                                          <p:spTgt spid="1331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3315">
                                            <p:txEl>
                                              <p:pRg st="1" end="1"/>
                                            </p:txEl>
                                          </p:spTgt>
                                        </p:tgtEl>
                                        <p:attrNameLst>
                                          <p:attrName>style.visibility</p:attrName>
                                        </p:attrNameLst>
                                      </p:cBhvr>
                                      <p:to>
                                        <p:strVal val="visible"/>
                                      </p:to>
                                    </p:set>
                                    <p:animEffect transition="in" filter="fade">
                                      <p:cBhvr>
                                        <p:cTn id="20" dur="500"/>
                                        <p:tgtEl>
                                          <p:spTgt spid="1331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315">
                                            <p:txEl>
                                              <p:pRg st="2" end="2"/>
                                            </p:txEl>
                                          </p:spTgt>
                                        </p:tgtEl>
                                        <p:attrNameLst>
                                          <p:attrName>style.visibility</p:attrName>
                                        </p:attrNameLst>
                                      </p:cBhvr>
                                      <p:to>
                                        <p:strVal val="visible"/>
                                      </p:to>
                                    </p:set>
                                    <p:animEffect transition="in" filter="fade">
                                      <p:cBhvr>
                                        <p:cTn id="25" dur="500"/>
                                        <p:tgtEl>
                                          <p:spTgt spid="1331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3315">
                                            <p:txEl>
                                              <p:pRg st="3" end="3"/>
                                            </p:txEl>
                                          </p:spTgt>
                                        </p:tgtEl>
                                        <p:attrNameLst>
                                          <p:attrName>style.visibility</p:attrName>
                                        </p:attrNameLst>
                                      </p:cBhvr>
                                      <p:to>
                                        <p:strVal val="visible"/>
                                      </p:to>
                                    </p:set>
                                    <p:animEffect transition="in" filter="fade">
                                      <p:cBhvr>
                                        <p:cTn id="30" dur="500"/>
                                        <p:tgtEl>
                                          <p:spTgt spid="13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3" descr="power point title slide2.jpg">
            <a:extLst>
              <a:ext uri="{FF2B5EF4-FFF2-40B4-BE49-F238E27FC236}">
                <a16:creationId xmlns:a16="http://schemas.microsoft.com/office/drawing/2014/main" id="{F48822E5-2979-F145-ADF6-E5CC20B9687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66C44B91-50E2-A344-8E23-178C015C0993}"/>
              </a:ext>
            </a:extLst>
          </p:cNvPr>
          <p:cNvSpPr txBox="1">
            <a:spLocks noChangeArrowheads="1"/>
          </p:cNvSpPr>
          <p:nvPr/>
        </p:nvSpPr>
        <p:spPr>
          <a:xfrm>
            <a:off x="228600" y="877189"/>
            <a:ext cx="8686800" cy="685800"/>
          </a:xfrm>
          <a:prstGeom prst="rect">
            <a:avLst/>
          </a:prstGeom>
        </p:spPr>
        <p:txBody>
          <a:bodyPr>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a:lstStyle>
          <a:p>
            <a:pPr eaLnBrk="1" fontAlgn="auto" hangingPunct="1">
              <a:spcAft>
                <a:spcPts val="0"/>
              </a:spcAft>
              <a:defRPr/>
            </a:pPr>
            <a:r>
              <a:rPr lang="en-US" b="1" dirty="0">
                <a:solidFill>
                  <a:srgbClr val="E2C300"/>
                </a:solidFill>
                <a:latin typeface="Franklin Gothic Book" panose="020B0503020102020204" pitchFamily="34" charset="0"/>
                <a:ea typeface="+mj-ea"/>
                <a:cs typeface="Perpetua"/>
              </a:rPr>
              <a:t>Questions about SEED?</a:t>
            </a:r>
          </a:p>
        </p:txBody>
      </p:sp>
      <p:sp>
        <p:nvSpPr>
          <p:cNvPr id="4" name="Content Placeholder 2">
            <a:extLst>
              <a:ext uri="{FF2B5EF4-FFF2-40B4-BE49-F238E27FC236}">
                <a16:creationId xmlns:a16="http://schemas.microsoft.com/office/drawing/2014/main" id="{95BD3881-C215-C342-9B0E-3BA7C5604E45}"/>
              </a:ext>
            </a:extLst>
          </p:cNvPr>
          <p:cNvSpPr txBox="1">
            <a:spLocks/>
          </p:cNvSpPr>
          <p:nvPr/>
        </p:nvSpPr>
        <p:spPr>
          <a:xfrm>
            <a:off x="315410" y="1848322"/>
            <a:ext cx="8599990" cy="4331382"/>
          </a:xfrm>
          <a:prstGeom prst="rect">
            <a:avLst/>
          </a:prstGeom>
        </p:spPr>
        <p:txBody>
          <a:bodyPr/>
          <a:lst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pitchFamily="-102"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eaLnBrk="1" hangingPunct="1">
              <a:spcBef>
                <a:spcPts val="0"/>
              </a:spcBef>
              <a:buFont typeface="Wingdings 2" pitchFamily="2" charset="2"/>
              <a:buNone/>
              <a:defRPr/>
            </a:pPr>
            <a:r>
              <a:rPr lang="en-US" altLang="en-US" sz="2400" dirty="0">
                <a:solidFill>
                  <a:schemeClr val="bg1"/>
                </a:solidFill>
                <a:latin typeface="Franklin Gothic Book" panose="020B0503020102020204" pitchFamily="34" charset="0"/>
                <a:ea typeface="ＭＳ Ｐゴシック" panose="020B0600070205080204" pitchFamily="34" charset="-128"/>
              </a:rPr>
              <a:t>Dr. </a:t>
            </a:r>
            <a:r>
              <a:rPr lang="en-US" altLang="en-US" sz="2400" dirty="0" err="1">
                <a:solidFill>
                  <a:schemeClr val="bg1"/>
                </a:solidFill>
                <a:latin typeface="Franklin Gothic Book" panose="020B0503020102020204" pitchFamily="34" charset="0"/>
                <a:ea typeface="ＭＳ Ｐゴシック" panose="020B0600070205080204" pitchFamily="34" charset="-128"/>
              </a:rPr>
              <a:t>Kristien</a:t>
            </a:r>
            <a:r>
              <a:rPr lang="en-US" altLang="en-US" sz="2400" dirty="0">
                <a:solidFill>
                  <a:schemeClr val="bg1"/>
                </a:solidFill>
                <a:latin typeface="Franklin Gothic Book" panose="020B0503020102020204" pitchFamily="34" charset="0"/>
                <a:ea typeface="ＭＳ Ｐゴシック" panose="020B0600070205080204" pitchFamily="34" charset="-128"/>
              </a:rPr>
              <a:t> </a:t>
            </a:r>
            <a:r>
              <a:rPr lang="en-US" altLang="en-US" sz="2400" dirty="0" err="1">
                <a:solidFill>
                  <a:schemeClr val="bg1"/>
                </a:solidFill>
                <a:latin typeface="Franklin Gothic Book" panose="020B0503020102020204" pitchFamily="34" charset="0"/>
                <a:ea typeface="ＭＳ Ｐゴシック" panose="020B0600070205080204" pitchFamily="34" charset="-128"/>
              </a:rPr>
              <a:t>Zenkov</a:t>
            </a:r>
            <a:endParaRPr lang="en-US" altLang="en-US" sz="24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spcBef>
                <a:spcPts val="0"/>
              </a:spcBef>
              <a:buFont typeface="Wingdings 2" pitchFamily="2" charset="2"/>
              <a:buNone/>
              <a:defRPr/>
            </a:pPr>
            <a:r>
              <a:rPr lang="en-US" altLang="en-US" sz="2400" dirty="0">
                <a:solidFill>
                  <a:schemeClr val="bg1"/>
                </a:solidFill>
                <a:latin typeface="Franklin Gothic Book" panose="020B0503020102020204" pitchFamily="34" charset="0"/>
                <a:ea typeface="ＭＳ Ｐゴシック" panose="020B0600070205080204" pitchFamily="34" charset="-128"/>
              </a:rPr>
              <a:t>Academic Program Coordinator</a:t>
            </a:r>
          </a:p>
          <a:p>
            <a:pPr marL="0" indent="0" algn="ctr" eaLnBrk="1" hangingPunct="1">
              <a:spcBef>
                <a:spcPts val="0"/>
              </a:spcBef>
              <a:buFont typeface="Wingdings 2" pitchFamily="2" charset="2"/>
              <a:buNone/>
              <a:defRPr/>
            </a:pPr>
            <a:r>
              <a:rPr lang="en-US" altLang="en-US" sz="2400" b="1" dirty="0">
                <a:solidFill>
                  <a:schemeClr val="bg1"/>
                </a:solidFill>
                <a:latin typeface="Franklin Gothic Book" panose="020B0503020102020204" pitchFamily="34" charset="0"/>
                <a:ea typeface="ＭＳ Ｐゴシック" panose="020B0600070205080204" pitchFamily="34" charset="-128"/>
                <a:hlinkClick r:id="rId4">
                  <a:extLst>
                    <a:ext uri="{A12FA001-AC4F-418D-AE19-62706E023703}">
                      <ahyp:hlinkClr xmlns:ahyp="http://schemas.microsoft.com/office/drawing/2018/hyperlinkcolor" val="tx"/>
                    </a:ext>
                  </a:extLst>
                </a:hlinkClick>
              </a:rPr>
              <a:t>kzenkov@gmu.edu</a:t>
            </a:r>
            <a:r>
              <a:rPr lang="en-US" altLang="en-US" sz="2400" b="1" dirty="0">
                <a:solidFill>
                  <a:schemeClr val="bg1"/>
                </a:solidFill>
                <a:latin typeface="Franklin Gothic Book" panose="020B0503020102020204" pitchFamily="34" charset="0"/>
                <a:ea typeface="ＭＳ Ｐゴシック" panose="020B0600070205080204" pitchFamily="34" charset="-128"/>
              </a:rPr>
              <a:t> </a:t>
            </a:r>
          </a:p>
          <a:p>
            <a:pPr marL="0" indent="0" algn="ctr" eaLnBrk="1" hangingPunct="1">
              <a:spcBef>
                <a:spcPts val="0"/>
              </a:spcBef>
              <a:buFont typeface="Wingdings 2" pitchFamily="2" charset="2"/>
              <a:buNone/>
              <a:defRPr/>
            </a:pPr>
            <a:endParaRPr lang="en-US" altLang="en-US" sz="1200" u="sng"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endParaRPr lang="en-US" altLang="en-US" sz="24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2400" dirty="0">
                <a:solidFill>
                  <a:schemeClr val="bg1"/>
                </a:solidFill>
                <a:latin typeface="Franklin Gothic Book" panose="020B0503020102020204" pitchFamily="34" charset="0"/>
                <a:ea typeface="ＭＳ Ｐゴシック" panose="020B0600070205080204" pitchFamily="34" charset="-128"/>
              </a:rPr>
              <a:t>Ms. Mathilde Speier</a:t>
            </a:r>
          </a:p>
          <a:p>
            <a:pPr marL="0" indent="0" algn="ctr" eaLnBrk="1" hangingPunct="1">
              <a:lnSpc>
                <a:spcPct val="80000"/>
              </a:lnSpc>
              <a:buFont typeface="Wingdings 2" pitchFamily="2" charset="2"/>
              <a:buNone/>
            </a:pPr>
            <a:r>
              <a:rPr lang="en-US" altLang="en-US" sz="2400" dirty="0">
                <a:solidFill>
                  <a:schemeClr val="bg1"/>
                </a:solidFill>
                <a:latin typeface="Franklin Gothic Book" panose="020B0503020102020204" pitchFamily="34" charset="0"/>
                <a:ea typeface="ＭＳ Ｐゴシック" panose="020B0600070205080204" pitchFamily="34" charset="-128"/>
              </a:rPr>
              <a:t>Program Office Manager &amp; Outreach Specialist</a:t>
            </a:r>
          </a:p>
          <a:p>
            <a:pPr marL="0" indent="0" algn="ctr" eaLnBrk="1" hangingPunct="1">
              <a:lnSpc>
                <a:spcPct val="80000"/>
              </a:lnSpc>
              <a:buFont typeface="Wingdings 2" pitchFamily="2" charset="2"/>
              <a:buNone/>
            </a:pPr>
            <a:r>
              <a:rPr lang="en-US" altLang="en-US" sz="2400" b="1" dirty="0">
                <a:solidFill>
                  <a:schemeClr val="bg1"/>
                </a:solidFill>
                <a:latin typeface="Franklin Gothic Book" panose="020B0503020102020204" pitchFamily="34" charset="0"/>
                <a:ea typeface="ＭＳ Ｐゴシック" panose="020B0600070205080204" pitchFamily="34" charset="-128"/>
                <a:hlinkClick r:id="rId5">
                  <a:extLst>
                    <a:ext uri="{A12FA001-AC4F-418D-AE19-62706E023703}">
                      <ahyp:hlinkClr xmlns:ahyp="http://schemas.microsoft.com/office/drawing/2018/hyperlinkcolor" val="tx"/>
                    </a:ext>
                  </a:extLst>
                </a:hlinkClick>
              </a:rPr>
              <a:t>mspeier@gmu.edu</a:t>
            </a:r>
            <a:endParaRPr lang="en-US" altLang="en-US" sz="2400" b="1"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2400" dirty="0">
                <a:solidFill>
                  <a:schemeClr val="bg1"/>
                </a:solidFill>
                <a:latin typeface="Franklin Gothic Book" panose="020B0503020102020204" pitchFamily="34" charset="0"/>
                <a:ea typeface="ＭＳ Ｐゴシック" panose="020B0600070205080204" pitchFamily="34" charset="-128"/>
              </a:rPr>
              <a:t>703-993-3696 </a:t>
            </a:r>
          </a:p>
          <a:p>
            <a:pPr eaLnBrk="1" hangingPunct="1">
              <a:buFont typeface="Wingdings" charset="2"/>
              <a:buChar char="§"/>
            </a:pPr>
            <a:endParaRPr lang="en-US" sz="2200" dirty="0">
              <a:solidFill>
                <a:schemeClr val="bg1"/>
              </a:solidFill>
              <a:latin typeface="Franklin Gothic Book" panose="020B05030201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500"/>
                                        <p:tgtEl>
                                          <p:spTgt spid="4">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fade">
                                      <p:cBhvr>
                                        <p:cTn id="18" dur="500"/>
                                        <p:tgtEl>
                                          <p:spTgt spid="4">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Effect transition="in" filter="fade">
                                      <p:cBhvr>
                                        <p:cTn id="23" dur="500"/>
                                        <p:tgtEl>
                                          <p:spTgt spid="4">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500"/>
                                        <p:tgtEl>
                                          <p:spTgt spid="4">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animEffect transition="in" filter="fade">
                                      <p:cBhvr>
                                        <p:cTn id="33" dur="500"/>
                                        <p:tgtEl>
                                          <p:spTgt spid="4">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8" end="8"/>
                                            </p:txEl>
                                          </p:spTgt>
                                        </p:tgtEl>
                                        <p:attrNameLst>
                                          <p:attrName>style.visibility</p:attrName>
                                        </p:attrNameLst>
                                      </p:cBhvr>
                                      <p:to>
                                        <p:strVal val="visible"/>
                                      </p:to>
                                    </p:set>
                                    <p:animEffect transition="in" filter="fade">
                                      <p:cBhvr>
                                        <p:cTn id="38"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power point title slide2.jpg">
            <a:extLst>
              <a:ext uri="{FF2B5EF4-FFF2-40B4-BE49-F238E27FC236}">
                <a16:creationId xmlns:a16="http://schemas.microsoft.com/office/drawing/2014/main" id="{127AC8F8-C58E-F047-ABD2-62309C4643B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ontent Placeholder 2">
            <a:extLst>
              <a:ext uri="{FF2B5EF4-FFF2-40B4-BE49-F238E27FC236}">
                <a16:creationId xmlns:a16="http://schemas.microsoft.com/office/drawing/2014/main" id="{DFDF43C7-F7D4-504D-BF75-DC3923AF3C30}"/>
              </a:ext>
            </a:extLst>
          </p:cNvPr>
          <p:cNvSpPr>
            <a:spLocks noGrp="1"/>
          </p:cNvSpPr>
          <p:nvPr>
            <p:ph idx="1"/>
          </p:nvPr>
        </p:nvSpPr>
        <p:spPr>
          <a:xfrm>
            <a:off x="144684" y="948804"/>
            <a:ext cx="8843057" cy="4525963"/>
          </a:xfrm>
        </p:spPr>
        <p:txBody>
          <a:bodyPr/>
          <a:lstStyle/>
          <a:p>
            <a:pPr marL="0" indent="0" algn="ctr" eaLnBrk="1" hangingPunct="1">
              <a:spcBef>
                <a:spcPts val="0"/>
              </a:spcBef>
              <a:buFont typeface="Wingdings 2" pitchFamily="2" charset="2"/>
              <a:buNone/>
              <a:defRPr/>
            </a:pPr>
            <a:r>
              <a:rPr lang="en-US" altLang="en-US" sz="1500" dirty="0">
                <a:solidFill>
                  <a:schemeClr val="bg1"/>
                </a:solidFill>
                <a:latin typeface="Franklin Gothic Book" panose="020B0503020102020204" pitchFamily="34" charset="0"/>
                <a:ea typeface="ＭＳ Ｐゴシック" panose="020B0600070205080204" pitchFamily="34" charset="-128"/>
              </a:rPr>
              <a:t>Ms. Lisa Green, Lead Supervisor/Robinson Secondary School (FCPS) University Facilitator</a:t>
            </a:r>
          </a:p>
          <a:p>
            <a:pPr marL="0" indent="0" algn="ctr" eaLnBrk="1" hangingPunct="1">
              <a:spcBef>
                <a:spcPts val="0"/>
              </a:spcBef>
              <a:buFont typeface="Wingdings 2" pitchFamily="2" charset="2"/>
              <a:buNone/>
              <a:defRPr/>
            </a:pPr>
            <a:r>
              <a:rPr lang="en-US" altLang="en-US" sz="1500" u="sng" dirty="0">
                <a:solidFill>
                  <a:schemeClr val="bg1"/>
                </a:solidFill>
                <a:latin typeface="Franklin Gothic Book" panose="020B0503020102020204" pitchFamily="34" charset="0"/>
                <a:ea typeface="ＭＳ Ｐゴシック" panose="020B0600070205080204" pitchFamily="34" charset="-128"/>
                <a:hlinkClick r:id="rId4">
                  <a:extLst>
                    <a:ext uri="{A12FA001-AC4F-418D-AE19-62706E023703}">
                      <ahyp:hlinkClr xmlns:ahyp="http://schemas.microsoft.com/office/drawing/2018/hyperlinkcolor" val="tx"/>
                    </a:ext>
                  </a:extLst>
                </a:hlinkClick>
              </a:rPr>
              <a:t>lgreen@gmu.edu</a:t>
            </a:r>
            <a:r>
              <a:rPr lang="en-US" altLang="en-US" sz="1500" u="sng" dirty="0">
                <a:solidFill>
                  <a:schemeClr val="bg1"/>
                </a:solidFill>
                <a:latin typeface="Franklin Gothic Book" panose="020B0503020102020204" pitchFamily="34" charset="0"/>
                <a:ea typeface="ＭＳ Ｐゴシック" panose="020B0600070205080204" pitchFamily="34" charset="-128"/>
              </a:rPr>
              <a:t> </a:t>
            </a:r>
          </a:p>
          <a:p>
            <a:pPr marL="0" indent="0" algn="ctr" eaLnBrk="1" hangingPunct="1">
              <a:lnSpc>
                <a:spcPct val="80000"/>
              </a:lnSpc>
              <a:buFont typeface="Wingdings 2" pitchFamily="2" charset="2"/>
              <a:buNone/>
            </a:pPr>
            <a:endParaRPr lang="en-US" altLang="en-US" sz="12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rPr>
              <a:t>Ms. Christine Forester, </a:t>
            </a:r>
            <a:r>
              <a:rPr lang="en-US" altLang="en-US" sz="1500" dirty="0" err="1">
                <a:solidFill>
                  <a:schemeClr val="bg1"/>
                </a:solidFill>
                <a:latin typeface="Franklin Gothic Book" panose="020B0503020102020204" pitchFamily="34" charset="0"/>
                <a:ea typeface="ＭＳ Ｐゴシック" panose="020B0600070205080204" pitchFamily="34" charset="-128"/>
              </a:rPr>
              <a:t>Champe</a:t>
            </a:r>
            <a:r>
              <a:rPr lang="en-US" altLang="en-US" sz="1500" dirty="0">
                <a:solidFill>
                  <a:schemeClr val="bg1"/>
                </a:solidFill>
                <a:latin typeface="Franklin Gothic Book" panose="020B0503020102020204" pitchFamily="34" charset="0"/>
                <a:ea typeface="ＭＳ Ｐゴシック" panose="020B0600070205080204" pitchFamily="34" charset="-128"/>
              </a:rPr>
              <a:t> HS/Mercer MS (LCPS) University Facilitator</a:t>
            </a:r>
          </a:p>
          <a:p>
            <a:pPr marL="0" indent="0" algn="ctr" eaLnBrk="1" hangingPunct="1">
              <a:lnSpc>
                <a:spcPct val="80000"/>
              </a:lnSpc>
              <a:buFont typeface="Wingdings 2" pitchFamily="2" charset="2"/>
              <a:buNone/>
            </a:pPr>
            <a:r>
              <a:rPr lang="en-US" altLang="en-US" sz="1500" u="sng" dirty="0">
                <a:solidFill>
                  <a:schemeClr val="bg1"/>
                </a:solidFill>
                <a:latin typeface="Franklin Gothic Book" panose="020B0503020102020204" pitchFamily="34" charset="0"/>
                <a:ea typeface="ＭＳ Ｐゴシック" panose="020B0600070205080204" pitchFamily="34" charset="-128"/>
                <a:hlinkClick r:id="rId5">
                  <a:extLst>
                    <a:ext uri="{A12FA001-AC4F-418D-AE19-62706E023703}">
                      <ahyp:hlinkClr xmlns:ahyp="http://schemas.microsoft.com/office/drawing/2018/hyperlinkcolor" val="tx"/>
                    </a:ext>
                  </a:extLst>
                </a:hlinkClick>
              </a:rPr>
              <a:t>cforeste@gmu.edu</a:t>
            </a:r>
            <a:endParaRPr lang="en-US" altLang="en-US" sz="1500" u="sng"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endParaRPr lang="en-US" altLang="en-US" sz="12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rPr>
              <a:t>Ms. Marion </a:t>
            </a:r>
            <a:r>
              <a:rPr lang="en-US" altLang="en-US" sz="1500" dirty="0" err="1">
                <a:solidFill>
                  <a:schemeClr val="bg1"/>
                </a:solidFill>
                <a:latin typeface="Franklin Gothic Book" panose="020B0503020102020204" pitchFamily="34" charset="0"/>
                <a:ea typeface="ＭＳ Ｐゴシック" panose="020B0600070205080204" pitchFamily="34" charset="-128"/>
              </a:rPr>
              <a:t>Taousakis</a:t>
            </a:r>
            <a:r>
              <a:rPr lang="en-US" altLang="en-US" sz="1500" dirty="0">
                <a:solidFill>
                  <a:schemeClr val="bg1"/>
                </a:solidFill>
                <a:latin typeface="Franklin Gothic Book" panose="020B0503020102020204" pitchFamily="34" charset="0"/>
                <a:ea typeface="ＭＳ Ｐゴシック" panose="020B0600070205080204" pitchFamily="34" charset="-128"/>
              </a:rPr>
              <a:t>, Osbourn Park HS/Saunders MS (PWCS) University Facilitator</a:t>
            </a: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hlinkClick r:id="rId6">
                  <a:extLst>
                    <a:ext uri="{A12FA001-AC4F-418D-AE19-62706E023703}">
                      <ahyp:hlinkClr xmlns:ahyp="http://schemas.microsoft.com/office/drawing/2018/hyperlinkcolor" val="tx"/>
                    </a:ext>
                  </a:extLst>
                </a:hlinkClick>
              </a:rPr>
              <a:t>mtaousak@masonlive.gmu.edu</a:t>
            </a:r>
            <a:r>
              <a:rPr lang="en-US" altLang="en-US" sz="1500" dirty="0">
                <a:solidFill>
                  <a:schemeClr val="bg1"/>
                </a:solidFill>
                <a:latin typeface="Franklin Gothic Book" panose="020B0503020102020204" pitchFamily="34" charset="0"/>
                <a:ea typeface="ＭＳ Ｐゴシック" panose="020B0600070205080204" pitchFamily="34" charset="-128"/>
              </a:rPr>
              <a:t> </a:t>
            </a:r>
          </a:p>
          <a:p>
            <a:pPr marL="0" indent="0" algn="ctr" eaLnBrk="1" hangingPunct="1">
              <a:lnSpc>
                <a:spcPct val="80000"/>
              </a:lnSpc>
              <a:buFont typeface="Wingdings 2" pitchFamily="2" charset="2"/>
              <a:buNone/>
            </a:pPr>
            <a:endParaRPr lang="en-US" altLang="en-US" sz="12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rPr>
              <a:t>Mr. Andrew Porter, Chantilly HS/Rocky Run MS (FCPS) University Facilitator</a:t>
            </a: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hlinkClick r:id="rId7">
                  <a:extLst>
                    <a:ext uri="{A12FA001-AC4F-418D-AE19-62706E023703}">
                      <ahyp:hlinkClr xmlns:ahyp="http://schemas.microsoft.com/office/drawing/2018/hyperlinkcolor" val="tx"/>
                    </a:ext>
                  </a:extLst>
                </a:hlinkClick>
              </a:rPr>
              <a:t>aporter7@masonlive.gmu.edu</a:t>
            </a:r>
            <a:r>
              <a:rPr lang="en-US" altLang="en-US" sz="1500" dirty="0">
                <a:solidFill>
                  <a:schemeClr val="bg1"/>
                </a:solidFill>
                <a:latin typeface="Franklin Gothic Book" panose="020B0503020102020204" pitchFamily="34" charset="0"/>
                <a:ea typeface="ＭＳ Ｐゴシック" panose="020B0600070205080204" pitchFamily="34" charset="-128"/>
              </a:rPr>
              <a:t> </a:t>
            </a:r>
          </a:p>
          <a:p>
            <a:pPr marL="0" indent="0" algn="ctr" eaLnBrk="1" hangingPunct="1">
              <a:lnSpc>
                <a:spcPct val="80000"/>
              </a:lnSpc>
              <a:buFont typeface="Wingdings 2" pitchFamily="2" charset="2"/>
              <a:buNone/>
            </a:pPr>
            <a:endParaRPr lang="en-US" altLang="en-US" sz="12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rPr>
              <a:t>Ms. Kerri </a:t>
            </a:r>
            <a:r>
              <a:rPr lang="en-US" altLang="en-US" sz="1500" dirty="0" err="1">
                <a:solidFill>
                  <a:schemeClr val="bg1"/>
                </a:solidFill>
                <a:latin typeface="Franklin Gothic Book" panose="020B0503020102020204" pitchFamily="34" charset="0"/>
                <a:ea typeface="ＭＳ Ｐゴシック" panose="020B0600070205080204" pitchFamily="34" charset="-128"/>
              </a:rPr>
              <a:t>Marianos</a:t>
            </a:r>
            <a:r>
              <a:rPr lang="en-US" altLang="en-US" sz="1500" dirty="0">
                <a:solidFill>
                  <a:schemeClr val="bg1"/>
                </a:solidFill>
                <a:latin typeface="Franklin Gothic Book" panose="020B0503020102020204" pitchFamily="34" charset="0"/>
                <a:ea typeface="ＭＳ Ｐゴシック" panose="020B0600070205080204" pitchFamily="34" charset="-128"/>
              </a:rPr>
              <a:t>, BAM/Undergraduate Advisor, </a:t>
            </a:r>
            <a:r>
              <a:rPr lang="en-US" altLang="en-US" sz="1500" dirty="0">
                <a:solidFill>
                  <a:schemeClr val="bg1"/>
                </a:solidFill>
                <a:latin typeface="Franklin Gothic Book" panose="020B0503020102020204" pitchFamily="34" charset="0"/>
                <a:ea typeface="ＭＳ Ｐゴシック" panose="020B0600070205080204" pitchFamily="34" charset="-128"/>
                <a:hlinkClick r:id="rId8">
                  <a:extLst>
                    <a:ext uri="{A12FA001-AC4F-418D-AE19-62706E023703}">
                      <ahyp:hlinkClr xmlns:ahyp="http://schemas.microsoft.com/office/drawing/2018/hyperlinkcolor" val="tx"/>
                    </a:ext>
                  </a:extLst>
                </a:hlinkClick>
              </a:rPr>
              <a:t>kmariano@gmu.edu</a:t>
            </a:r>
            <a:r>
              <a:rPr lang="en-US" altLang="en-US" sz="1500" dirty="0">
                <a:solidFill>
                  <a:schemeClr val="bg1"/>
                </a:solidFill>
                <a:latin typeface="Franklin Gothic Book" panose="020B0503020102020204" pitchFamily="34" charset="0"/>
                <a:ea typeface="ＭＳ Ｐゴシック" panose="020B0600070205080204" pitchFamily="34" charset="-128"/>
              </a:rPr>
              <a:t>, </a:t>
            </a:r>
            <a:r>
              <a:rPr lang="is-IS" altLang="en-US" sz="1500" dirty="0">
                <a:solidFill>
                  <a:schemeClr val="bg1"/>
                </a:solidFill>
                <a:latin typeface="Franklin Gothic Book" panose="020B0503020102020204" pitchFamily="34" charset="0"/>
                <a:ea typeface="ＭＳ Ｐゴシック" panose="020B0600070205080204" pitchFamily="34" charset="-128"/>
              </a:rPr>
              <a:t>703-993-3539</a:t>
            </a:r>
          </a:p>
          <a:p>
            <a:pPr marL="0" indent="0" algn="ctr" eaLnBrk="1" hangingPunct="1">
              <a:lnSpc>
                <a:spcPct val="80000"/>
              </a:lnSpc>
              <a:buFont typeface="Wingdings 2" pitchFamily="2" charset="2"/>
              <a:buNone/>
            </a:pPr>
            <a:endParaRPr lang="en-US" altLang="en-US" sz="12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rPr>
              <a:t>Ms. Mary Slone, Endorsement Specialist, </a:t>
            </a:r>
            <a:r>
              <a:rPr lang="en-US" altLang="en-US" sz="1500" dirty="0">
                <a:solidFill>
                  <a:schemeClr val="bg1"/>
                </a:solidFill>
                <a:latin typeface="Franklin Gothic Book" panose="020B0503020102020204" pitchFamily="34" charset="0"/>
                <a:ea typeface="ＭＳ Ｐゴシック" panose="020B0600070205080204" pitchFamily="34" charset="-128"/>
                <a:hlinkClick r:id="rId9">
                  <a:extLst>
                    <a:ext uri="{A12FA001-AC4F-418D-AE19-62706E023703}">
                      <ahyp:hlinkClr xmlns:ahyp="http://schemas.microsoft.com/office/drawing/2018/hyperlinkcolor" val="tx"/>
                    </a:ext>
                  </a:extLst>
                </a:hlinkClick>
              </a:rPr>
              <a:t>endorse@gmu.edu</a:t>
            </a:r>
            <a:r>
              <a:rPr lang="en-US" altLang="en-US" sz="1500" dirty="0">
                <a:solidFill>
                  <a:schemeClr val="bg1"/>
                </a:solidFill>
                <a:latin typeface="Franklin Gothic Book" panose="020B0503020102020204" pitchFamily="34" charset="0"/>
                <a:ea typeface="ＭＳ Ｐゴシック" panose="020B0600070205080204" pitchFamily="34" charset="-128"/>
              </a:rPr>
              <a:t>, 703-993-1745/3539</a:t>
            </a:r>
          </a:p>
          <a:p>
            <a:pPr marL="0" indent="0" algn="ctr" eaLnBrk="1" hangingPunct="1">
              <a:lnSpc>
                <a:spcPct val="80000"/>
              </a:lnSpc>
              <a:buFont typeface="Wingdings 2" pitchFamily="2" charset="2"/>
              <a:buNone/>
            </a:pPr>
            <a:endParaRPr lang="en-US" altLang="en-US" sz="12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rPr>
              <a:t>Dr. Roberto </a:t>
            </a:r>
            <a:r>
              <a:rPr lang="en-US" altLang="en-US" sz="1500" dirty="0" err="1">
                <a:solidFill>
                  <a:schemeClr val="bg1"/>
                </a:solidFill>
                <a:latin typeface="Franklin Gothic Book" panose="020B0503020102020204" pitchFamily="34" charset="0"/>
                <a:ea typeface="ＭＳ Ｐゴシック" panose="020B0600070205080204" pitchFamily="34" charset="-128"/>
              </a:rPr>
              <a:t>Pamas</a:t>
            </a:r>
            <a:r>
              <a:rPr lang="en-US" altLang="en-US" sz="1500" dirty="0">
                <a:solidFill>
                  <a:schemeClr val="bg1"/>
                </a:solidFill>
                <a:latin typeface="Franklin Gothic Book" panose="020B0503020102020204" pitchFamily="34" charset="0"/>
                <a:ea typeface="ＭＳ Ｐゴシック" panose="020B0600070205080204" pitchFamily="34" charset="-128"/>
              </a:rPr>
              <a:t>, Director of Office of Educator Preparation/</a:t>
            </a:r>
            <a:r>
              <a:rPr lang="en-US" altLang="en-US" sz="1500" dirty="0" err="1">
                <a:solidFill>
                  <a:schemeClr val="bg1"/>
                </a:solidFill>
                <a:latin typeface="Franklin Gothic Book" panose="020B0503020102020204" pitchFamily="34" charset="0"/>
                <a:ea typeface="ＭＳ Ｐゴシック" panose="020B0600070205080204" pitchFamily="34" charset="-128"/>
              </a:rPr>
              <a:t>TeacherTrack</a:t>
            </a:r>
            <a:r>
              <a:rPr lang="en-US" altLang="en-US" sz="1500" dirty="0">
                <a:solidFill>
                  <a:schemeClr val="bg1"/>
                </a:solidFill>
                <a:latin typeface="Franklin Gothic Book" panose="020B0503020102020204" pitchFamily="34" charset="0"/>
                <a:ea typeface="ＭＳ Ｐゴシック" panose="020B0600070205080204" pitchFamily="34" charset="-128"/>
              </a:rPr>
              <a:t>, </a:t>
            </a:r>
            <a:r>
              <a:rPr lang="en-US" altLang="en-US" sz="1500" dirty="0">
                <a:solidFill>
                  <a:schemeClr val="bg1"/>
                </a:solidFill>
                <a:latin typeface="Franklin Gothic Book" panose="020B0503020102020204" pitchFamily="34" charset="0"/>
                <a:ea typeface="ＭＳ Ｐゴシック" panose="020B0600070205080204" pitchFamily="34" charset="-128"/>
                <a:hlinkClick r:id="rId10">
                  <a:extLst>
                    <a:ext uri="{A12FA001-AC4F-418D-AE19-62706E023703}">
                      <ahyp:hlinkClr xmlns:ahyp="http://schemas.microsoft.com/office/drawing/2018/hyperlinkcolor" val="tx"/>
                    </a:ext>
                  </a:extLst>
                </a:hlinkClick>
              </a:rPr>
              <a:t>rpamas@gmu.edu</a:t>
            </a:r>
            <a:r>
              <a:rPr lang="en-US" altLang="en-US" sz="1500" dirty="0">
                <a:solidFill>
                  <a:schemeClr val="bg1"/>
                </a:solidFill>
                <a:latin typeface="Franklin Gothic Book" panose="020B0503020102020204" pitchFamily="34" charset="0"/>
                <a:ea typeface="ＭＳ Ｐゴシック" panose="020B0600070205080204" pitchFamily="34" charset="-128"/>
              </a:rPr>
              <a:t> </a:t>
            </a:r>
          </a:p>
          <a:p>
            <a:pPr marL="0" indent="0" algn="ctr" eaLnBrk="1" hangingPunct="1">
              <a:lnSpc>
                <a:spcPct val="80000"/>
              </a:lnSpc>
              <a:buFont typeface="Wingdings 2" pitchFamily="2" charset="2"/>
              <a:buNone/>
            </a:pPr>
            <a:endParaRPr lang="en-US" altLang="en-US" sz="12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rPr>
              <a:t>Ms. Stacy Wilson, Clinical Experience Specialist, </a:t>
            </a:r>
            <a:r>
              <a:rPr lang="en-US" altLang="en-US" sz="1500" dirty="0">
                <a:solidFill>
                  <a:schemeClr val="bg1"/>
                </a:solidFill>
                <a:latin typeface="Franklin Gothic Book" panose="020B0503020102020204" pitchFamily="34" charset="0"/>
                <a:ea typeface="ＭＳ Ｐゴシック" panose="020B0600070205080204" pitchFamily="34" charset="-128"/>
                <a:hlinkClick r:id="rId11">
                  <a:extLst>
                    <a:ext uri="{A12FA001-AC4F-418D-AE19-62706E023703}">
                      <ahyp:hlinkClr xmlns:ahyp="http://schemas.microsoft.com/office/drawing/2018/hyperlinkcolor" val="tx"/>
                    </a:ext>
                  </a:extLst>
                </a:hlinkClick>
              </a:rPr>
              <a:t>swilsono@gmu.edu</a:t>
            </a:r>
            <a:endParaRPr lang="en-US" altLang="en-US" sz="15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endParaRPr lang="en-US" altLang="en-US" sz="1200" dirty="0">
              <a:solidFill>
                <a:schemeClr val="bg1"/>
              </a:solidFill>
              <a:latin typeface="Franklin Gothic Book" panose="020B0503020102020204" pitchFamily="34" charset="0"/>
              <a:ea typeface="ＭＳ Ｐゴシック" panose="020B0600070205080204" pitchFamily="34" charset="-128"/>
            </a:endParaRPr>
          </a:p>
          <a:p>
            <a:pPr marL="0" indent="0" algn="ctr" eaLnBrk="1" hangingPunct="1">
              <a:lnSpc>
                <a:spcPct val="80000"/>
              </a:lnSpc>
              <a:buFont typeface="Wingdings 2" pitchFamily="2" charset="2"/>
              <a:buNone/>
            </a:pPr>
            <a:r>
              <a:rPr lang="en-US" altLang="en-US" sz="1500" dirty="0">
                <a:solidFill>
                  <a:schemeClr val="bg1"/>
                </a:solidFill>
                <a:latin typeface="Franklin Gothic Book" panose="020B0503020102020204" pitchFamily="34" charset="0"/>
                <a:ea typeface="ＭＳ Ｐゴシック" panose="020B0600070205080204" pitchFamily="34" charset="-128"/>
              </a:rPr>
              <a:t>Ms. Rebekah </a:t>
            </a:r>
            <a:r>
              <a:rPr lang="en-US" altLang="en-US" sz="1500" dirty="0" err="1">
                <a:solidFill>
                  <a:schemeClr val="bg1"/>
                </a:solidFill>
                <a:latin typeface="Franklin Gothic Book" panose="020B0503020102020204" pitchFamily="34" charset="0"/>
                <a:ea typeface="ＭＳ Ｐゴシック" panose="020B0600070205080204" pitchFamily="34" charset="-128"/>
              </a:rPr>
              <a:t>Flis</a:t>
            </a:r>
            <a:r>
              <a:rPr lang="en-US" altLang="en-US" sz="1500" dirty="0">
                <a:solidFill>
                  <a:schemeClr val="bg1"/>
                </a:solidFill>
                <a:latin typeface="Franklin Gothic Book" panose="020B0503020102020204" pitchFamily="34" charset="0"/>
                <a:ea typeface="ＭＳ Ｐゴシック" panose="020B0600070205080204" pitchFamily="34" charset="-128"/>
              </a:rPr>
              <a:t>, Licensure Specialist, </a:t>
            </a:r>
            <a:r>
              <a:rPr lang="en-US" altLang="en-US" sz="1500" dirty="0">
                <a:solidFill>
                  <a:schemeClr val="bg1"/>
                </a:solidFill>
                <a:latin typeface="Franklin Gothic Book" panose="020B0503020102020204" pitchFamily="34" charset="0"/>
                <a:ea typeface="ＭＳ Ｐゴシック" panose="020B0600070205080204" pitchFamily="34" charset="-128"/>
                <a:hlinkClick r:id="rId12">
                  <a:extLst>
                    <a:ext uri="{A12FA001-AC4F-418D-AE19-62706E023703}">
                      <ahyp:hlinkClr xmlns:ahyp="http://schemas.microsoft.com/office/drawing/2018/hyperlinkcolor" val="tx"/>
                    </a:ext>
                  </a:extLst>
                </a:hlinkClick>
              </a:rPr>
              <a:t>edlicens@gmu.edu</a:t>
            </a:r>
            <a:r>
              <a:rPr lang="en-US" altLang="en-US" sz="1500" dirty="0">
                <a:solidFill>
                  <a:schemeClr val="bg1"/>
                </a:solidFill>
                <a:latin typeface="Franklin Gothic Book" panose="020B0503020102020204" pitchFamily="34" charset="0"/>
                <a:ea typeface="ＭＳ Ｐゴシック" panose="020B0600070205080204" pitchFamily="34" charset="-128"/>
              </a:rPr>
              <a:t>, 703-993-2094</a:t>
            </a:r>
          </a:p>
        </p:txBody>
      </p:sp>
      <p:sp>
        <p:nvSpPr>
          <p:cNvPr id="2" name="Title 1">
            <a:extLst>
              <a:ext uri="{FF2B5EF4-FFF2-40B4-BE49-F238E27FC236}">
                <a16:creationId xmlns:a16="http://schemas.microsoft.com/office/drawing/2014/main" id="{2869E9E9-6564-4644-8DD1-AC76D902ED05}"/>
              </a:ext>
            </a:extLst>
          </p:cNvPr>
          <p:cNvSpPr>
            <a:spLocks noGrp="1"/>
          </p:cNvSpPr>
          <p:nvPr>
            <p:ph type="title"/>
          </p:nvPr>
        </p:nvSpPr>
        <p:spPr>
          <a:xfrm>
            <a:off x="266218" y="173229"/>
            <a:ext cx="8599990" cy="535590"/>
          </a:xfrm>
        </p:spPr>
        <p:txBody>
          <a:bodyPr/>
          <a:lstStyle/>
          <a:p>
            <a:r>
              <a:rPr lang="en-US" altLang="en-US" sz="4000" b="1" dirty="0">
                <a:solidFill>
                  <a:srgbClr val="E2C300"/>
                </a:solidFill>
                <a:latin typeface="Franklin Gothic Book" panose="020B0503020102020204" pitchFamily="34" charset="0"/>
                <a:ea typeface="ＭＳ Ｐゴシック" panose="020B0600070205080204" pitchFamily="34" charset="-128"/>
              </a:rPr>
              <a:t>Introductions, continued</a:t>
            </a:r>
            <a:endParaRPr lang="en-US" sz="4000" b="1" dirty="0">
              <a:solidFill>
                <a:srgbClr val="E2C300"/>
              </a:solidFill>
              <a:latin typeface="Franklin Gothic Book" panose="020B0503020102020204" pitchFamily="34" charset="0"/>
            </a:endParaRPr>
          </a:p>
        </p:txBody>
      </p:sp>
    </p:spTree>
    <p:extLst>
      <p:ext uri="{BB962C8B-B14F-4D97-AF65-F5344CB8AC3E}">
        <p14:creationId xmlns:p14="http://schemas.microsoft.com/office/powerpoint/2010/main" val="2554243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power point title slide2.jpg">
            <a:extLst>
              <a:ext uri="{FF2B5EF4-FFF2-40B4-BE49-F238E27FC236}">
                <a16:creationId xmlns:a16="http://schemas.microsoft.com/office/drawing/2014/main" id="{127AC8F8-C58E-F047-ABD2-62309C4643B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ontent Placeholder 2">
            <a:extLst>
              <a:ext uri="{FF2B5EF4-FFF2-40B4-BE49-F238E27FC236}">
                <a16:creationId xmlns:a16="http://schemas.microsoft.com/office/drawing/2014/main" id="{DFDF43C7-F7D4-504D-BF75-DC3923AF3C30}"/>
              </a:ext>
            </a:extLst>
          </p:cNvPr>
          <p:cNvSpPr>
            <a:spLocks noGrp="1"/>
          </p:cNvSpPr>
          <p:nvPr>
            <p:ph idx="1"/>
          </p:nvPr>
        </p:nvSpPr>
        <p:spPr>
          <a:xfrm>
            <a:off x="144684" y="1166018"/>
            <a:ext cx="8843057" cy="4525963"/>
          </a:xfrm>
        </p:spPr>
        <p:txBody>
          <a:bodyPr/>
          <a:lstStyle/>
          <a:p>
            <a:pPr algn="ctr">
              <a:buFont typeface="Wingdings" pitchFamily="2" charset="2"/>
              <a:buChar char="§"/>
            </a:pPr>
            <a:r>
              <a:rPr lang="en-US" altLang="en-US" sz="2400" dirty="0">
                <a:solidFill>
                  <a:schemeClr val="bg1"/>
                </a:solidFill>
                <a:latin typeface="Franklin Gothic Book" panose="020B0503020102020204" pitchFamily="34" charset="0"/>
                <a:ea typeface="Franklin Gothic Book" charset="0"/>
                <a:cs typeface="Franklin Gothic Book" charset="0"/>
              </a:rPr>
              <a:t>Biology</a:t>
            </a:r>
          </a:p>
          <a:p>
            <a:pPr algn="ctr">
              <a:buFont typeface="Wingdings" pitchFamily="2" charset="2"/>
              <a:buChar char="§"/>
            </a:pPr>
            <a:r>
              <a:rPr lang="en-US" altLang="en-US" sz="2400" dirty="0">
                <a:solidFill>
                  <a:schemeClr val="bg1"/>
                </a:solidFill>
                <a:latin typeface="Franklin Gothic Book" panose="020B0503020102020204" pitchFamily="34" charset="0"/>
                <a:ea typeface="Franklin Gothic Book" charset="0"/>
                <a:cs typeface="Franklin Gothic Book" charset="0"/>
              </a:rPr>
              <a:t>Chemistry</a:t>
            </a:r>
          </a:p>
          <a:p>
            <a:pPr algn="ctr">
              <a:buFont typeface="Wingdings" pitchFamily="2" charset="2"/>
              <a:buChar char="§"/>
            </a:pPr>
            <a:r>
              <a:rPr lang="en-US" altLang="en-US" sz="2400" dirty="0">
                <a:solidFill>
                  <a:schemeClr val="bg1"/>
                </a:solidFill>
                <a:latin typeface="Franklin Gothic Book" panose="020B0503020102020204" pitchFamily="34" charset="0"/>
                <a:ea typeface="Franklin Gothic Book" charset="0"/>
                <a:cs typeface="Franklin Gothic Book" charset="0"/>
              </a:rPr>
              <a:t>Earth Science </a:t>
            </a:r>
          </a:p>
          <a:p>
            <a:pPr algn="ctr">
              <a:buFont typeface="Wingdings" pitchFamily="2" charset="2"/>
              <a:buChar char="§"/>
            </a:pPr>
            <a:r>
              <a:rPr lang="en-US" altLang="en-US" sz="2400" dirty="0">
                <a:solidFill>
                  <a:schemeClr val="bg1"/>
                </a:solidFill>
                <a:latin typeface="Franklin Gothic Book" panose="020B0503020102020204" pitchFamily="34" charset="0"/>
                <a:ea typeface="Franklin Gothic Book" charset="0"/>
                <a:cs typeface="Franklin Gothic Book" charset="0"/>
              </a:rPr>
              <a:t>Physics</a:t>
            </a:r>
          </a:p>
          <a:p>
            <a:pPr algn="ctr">
              <a:buFont typeface="Wingdings" pitchFamily="2" charset="2"/>
              <a:buChar char="§"/>
            </a:pPr>
            <a:r>
              <a:rPr lang="en-US" altLang="en-US" sz="2400" dirty="0">
                <a:solidFill>
                  <a:schemeClr val="bg1"/>
                </a:solidFill>
                <a:latin typeface="Franklin Gothic Book" panose="020B0503020102020204" pitchFamily="34" charset="0"/>
                <a:ea typeface="Franklin Gothic Book" charset="0"/>
                <a:cs typeface="Franklin Gothic Book" charset="0"/>
              </a:rPr>
              <a:t>English </a:t>
            </a:r>
          </a:p>
          <a:p>
            <a:pPr algn="ctr">
              <a:buFont typeface="Wingdings" pitchFamily="2" charset="2"/>
              <a:buChar char="§"/>
            </a:pPr>
            <a:r>
              <a:rPr lang="en-US" altLang="en-US" sz="2400" dirty="0">
                <a:solidFill>
                  <a:schemeClr val="bg1"/>
                </a:solidFill>
                <a:latin typeface="Franklin Gothic Book" panose="020B0503020102020204" pitchFamily="34" charset="0"/>
                <a:ea typeface="Franklin Gothic Book" charset="0"/>
                <a:cs typeface="Franklin Gothic Book" charset="0"/>
              </a:rPr>
              <a:t>History/Social Studies </a:t>
            </a:r>
          </a:p>
          <a:p>
            <a:pPr algn="ctr">
              <a:buFont typeface="Wingdings" pitchFamily="2" charset="2"/>
              <a:buChar char="§"/>
            </a:pPr>
            <a:r>
              <a:rPr lang="en-US" altLang="en-US" sz="2400" dirty="0">
                <a:solidFill>
                  <a:schemeClr val="bg1"/>
                </a:solidFill>
                <a:latin typeface="Franklin Gothic Book" panose="020B0503020102020204" pitchFamily="34" charset="0"/>
                <a:ea typeface="Franklin Gothic Book" charset="0"/>
                <a:cs typeface="Franklin Gothic Book" charset="0"/>
              </a:rPr>
              <a:t>Mathematics</a:t>
            </a:r>
          </a:p>
          <a:p>
            <a:pPr algn="ctr">
              <a:buFont typeface="Wingdings" pitchFamily="2" charset="2"/>
              <a:buChar char="§"/>
            </a:pPr>
            <a:r>
              <a:rPr lang="en-US" altLang="en-US" sz="2400" dirty="0">
                <a:solidFill>
                  <a:schemeClr val="bg1"/>
                </a:solidFill>
                <a:latin typeface="Franklin Gothic Book" panose="020B0503020102020204" pitchFamily="34" charset="0"/>
                <a:ea typeface="Franklin Gothic Book" charset="0"/>
                <a:cs typeface="Franklin Gothic Book" charset="0"/>
              </a:rPr>
              <a:t>Computer Science</a:t>
            </a:r>
          </a:p>
        </p:txBody>
      </p:sp>
      <p:sp>
        <p:nvSpPr>
          <p:cNvPr id="2" name="Title 1">
            <a:extLst>
              <a:ext uri="{FF2B5EF4-FFF2-40B4-BE49-F238E27FC236}">
                <a16:creationId xmlns:a16="http://schemas.microsoft.com/office/drawing/2014/main" id="{2869E9E9-6564-4644-8DD1-AC76D902ED05}"/>
              </a:ext>
            </a:extLst>
          </p:cNvPr>
          <p:cNvSpPr>
            <a:spLocks noGrp="1"/>
          </p:cNvSpPr>
          <p:nvPr>
            <p:ph type="title"/>
          </p:nvPr>
        </p:nvSpPr>
        <p:spPr>
          <a:xfrm>
            <a:off x="266217" y="315214"/>
            <a:ext cx="8599990" cy="535590"/>
          </a:xfrm>
        </p:spPr>
        <p:txBody>
          <a:bodyPr/>
          <a:lstStyle/>
          <a:p>
            <a:r>
              <a:rPr lang="en-US" altLang="en-US" sz="4000" b="1" dirty="0">
                <a:solidFill>
                  <a:srgbClr val="E2C300"/>
                </a:solidFill>
                <a:latin typeface="Franklin Gothic Book" panose="020B0503020102020204" pitchFamily="34" charset="0"/>
                <a:ea typeface="ＭＳ Ｐゴシック" panose="020B0600070205080204" pitchFamily="34" charset="-128"/>
              </a:rPr>
              <a:t>Licensure Areas</a:t>
            </a:r>
            <a:endParaRPr lang="en-US" sz="4000" b="1" dirty="0">
              <a:solidFill>
                <a:srgbClr val="E2C300"/>
              </a:solidFill>
              <a:latin typeface="Franklin Gothic Book" panose="020B0503020102020204" pitchFamily="34" charset="0"/>
            </a:endParaRPr>
          </a:p>
        </p:txBody>
      </p:sp>
    </p:spTree>
    <p:extLst>
      <p:ext uri="{BB962C8B-B14F-4D97-AF65-F5344CB8AC3E}">
        <p14:creationId xmlns:p14="http://schemas.microsoft.com/office/powerpoint/2010/main" val="2057692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3"/>
                                        </p:tgtEl>
                                        <p:attrNameLst>
                                          <p:attrName>style.visibility</p:attrName>
                                        </p:attrNameLst>
                                      </p:cBhvr>
                                      <p:to>
                                        <p:strVal val="visible"/>
                                      </p:to>
                                    </p:set>
                                    <p:animEffect transition="in" filter="fade">
                                      <p:cBhvr>
                                        <p:cTn id="12" dur="500"/>
                                        <p:tgtEl>
                                          <p:spTgt spid="133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Effect transition="in" filter="fade">
                                      <p:cBhvr>
                                        <p:cTn id="15" dur="500"/>
                                        <p:tgtEl>
                                          <p:spTgt spid="13315">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315">
                                            <p:txEl>
                                              <p:pRg st="1" end="1"/>
                                            </p:txEl>
                                          </p:spTgt>
                                        </p:tgtEl>
                                        <p:attrNameLst>
                                          <p:attrName>style.visibility</p:attrName>
                                        </p:attrNameLst>
                                      </p:cBhvr>
                                      <p:to>
                                        <p:strVal val="visible"/>
                                      </p:to>
                                    </p:set>
                                    <p:animEffect transition="in" filter="fade">
                                      <p:cBhvr>
                                        <p:cTn id="18" dur="500"/>
                                        <p:tgtEl>
                                          <p:spTgt spid="13315">
                                            <p:txEl>
                                              <p:pRg st="1" end="1"/>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500"/>
                                        <p:tgtEl>
                                          <p:spTgt spid="13315">
                                            <p:txEl>
                                              <p:pRg st="2" end="2"/>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315">
                                            <p:txEl>
                                              <p:pRg st="3" end="3"/>
                                            </p:txEl>
                                          </p:spTgt>
                                        </p:tgtEl>
                                        <p:attrNameLst>
                                          <p:attrName>style.visibility</p:attrName>
                                        </p:attrNameLst>
                                      </p:cBhvr>
                                      <p:to>
                                        <p:strVal val="visible"/>
                                      </p:to>
                                    </p:set>
                                    <p:animEffect transition="in" filter="fade">
                                      <p:cBhvr>
                                        <p:cTn id="24" dur="500"/>
                                        <p:tgtEl>
                                          <p:spTgt spid="13315">
                                            <p:txEl>
                                              <p:pRg st="3" end="3"/>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animEffect transition="in" filter="fade">
                                      <p:cBhvr>
                                        <p:cTn id="27" dur="500"/>
                                        <p:tgtEl>
                                          <p:spTgt spid="13315">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3315">
                                            <p:txEl>
                                              <p:pRg st="5" end="5"/>
                                            </p:txEl>
                                          </p:spTgt>
                                        </p:tgtEl>
                                        <p:attrNameLst>
                                          <p:attrName>style.visibility</p:attrName>
                                        </p:attrNameLst>
                                      </p:cBhvr>
                                      <p:to>
                                        <p:strVal val="visible"/>
                                      </p:to>
                                    </p:set>
                                    <p:animEffect transition="in" filter="fade">
                                      <p:cBhvr>
                                        <p:cTn id="30" dur="500"/>
                                        <p:tgtEl>
                                          <p:spTgt spid="13315">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3315">
                                            <p:txEl>
                                              <p:pRg st="6" end="6"/>
                                            </p:txEl>
                                          </p:spTgt>
                                        </p:tgtEl>
                                        <p:attrNameLst>
                                          <p:attrName>style.visibility</p:attrName>
                                        </p:attrNameLst>
                                      </p:cBhvr>
                                      <p:to>
                                        <p:strVal val="visible"/>
                                      </p:to>
                                    </p:set>
                                    <p:animEffect transition="in" filter="fade">
                                      <p:cBhvr>
                                        <p:cTn id="33" dur="500"/>
                                        <p:tgtEl>
                                          <p:spTgt spid="13315">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3315">
                                            <p:txEl>
                                              <p:pRg st="7" end="7"/>
                                            </p:txEl>
                                          </p:spTgt>
                                        </p:tgtEl>
                                        <p:attrNameLst>
                                          <p:attrName>style.visibility</p:attrName>
                                        </p:attrNameLst>
                                      </p:cBhvr>
                                      <p:to>
                                        <p:strVal val="visible"/>
                                      </p:to>
                                    </p:set>
                                    <p:animEffect transition="in" filter="fade">
                                      <p:cBhvr>
                                        <p:cTn id="36" dur="500"/>
                                        <p:tgtEl>
                                          <p:spTgt spid="133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power point title slide2.jpg">
            <a:extLst>
              <a:ext uri="{FF2B5EF4-FFF2-40B4-BE49-F238E27FC236}">
                <a16:creationId xmlns:a16="http://schemas.microsoft.com/office/drawing/2014/main" id="{127AC8F8-C58E-F047-ABD2-62309C4643B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a:extLst>
              <a:ext uri="{FF2B5EF4-FFF2-40B4-BE49-F238E27FC236}">
                <a16:creationId xmlns:a16="http://schemas.microsoft.com/office/drawing/2014/main" id="{62ADBD8D-C596-4940-B1EE-34A48A4BFE17}"/>
              </a:ext>
            </a:extLst>
          </p:cNvPr>
          <p:cNvSpPr txBox="1">
            <a:spLocks noChangeArrowheads="1"/>
          </p:cNvSpPr>
          <p:nvPr/>
        </p:nvSpPr>
        <p:spPr bwMode="auto">
          <a:xfrm>
            <a:off x="203200" y="395496"/>
            <a:ext cx="8737600" cy="197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a:lstStyle>
          <a:p>
            <a:pPr>
              <a:defRPr/>
            </a:pPr>
            <a:r>
              <a:rPr lang="en-US" sz="3800" b="1" dirty="0">
                <a:solidFill>
                  <a:srgbClr val="E2C300"/>
                </a:solidFill>
                <a:latin typeface="Franklin Gothic Book" panose="020B0503020102020204" pitchFamily="34" charset="0"/>
                <a:ea typeface="Arial" charset="0"/>
                <a:cs typeface="Arial" charset="0"/>
              </a:rPr>
              <a:t>The SEED (Secondary Education) Program </a:t>
            </a:r>
          </a:p>
          <a:p>
            <a:pPr>
              <a:defRPr/>
            </a:pPr>
            <a:r>
              <a:rPr lang="en-US" sz="3800" b="1" dirty="0">
                <a:solidFill>
                  <a:srgbClr val="E2C300"/>
                </a:solidFill>
                <a:latin typeface="Franklin Gothic Book" panose="020B0503020102020204" pitchFamily="34" charset="0"/>
                <a:ea typeface="Arial" charset="0"/>
                <a:cs typeface="Arial" charset="0"/>
              </a:rPr>
              <a:t>Options @ Mason</a:t>
            </a:r>
          </a:p>
        </p:txBody>
      </p:sp>
      <p:sp>
        <p:nvSpPr>
          <p:cNvPr id="2" name="TextBox 1">
            <a:extLst>
              <a:ext uri="{FF2B5EF4-FFF2-40B4-BE49-F238E27FC236}">
                <a16:creationId xmlns:a16="http://schemas.microsoft.com/office/drawing/2014/main" id="{29AECD04-98A3-FB40-82BD-AD209D09FF51}"/>
              </a:ext>
            </a:extLst>
          </p:cNvPr>
          <p:cNvSpPr txBox="1"/>
          <p:nvPr/>
        </p:nvSpPr>
        <p:spPr>
          <a:xfrm>
            <a:off x="0" y="2367171"/>
            <a:ext cx="9144000" cy="1692771"/>
          </a:xfrm>
          <a:prstGeom prst="rect">
            <a:avLst/>
          </a:prstGeom>
          <a:noFill/>
        </p:spPr>
        <p:txBody>
          <a:bodyPr wrap="square" rtlCol="0">
            <a:spAutoFit/>
          </a:bodyPr>
          <a:lstStyle/>
          <a:p>
            <a:pPr marL="285750" indent="-285750" algn="ctr">
              <a:buFont typeface="Arial" panose="020B0604020202020204" pitchFamily="34" charset="0"/>
              <a:buChar char="•"/>
              <a:defRPr/>
            </a:pPr>
            <a:r>
              <a:rPr lang="en-US" sz="2500" dirty="0">
                <a:solidFill>
                  <a:schemeClr val="bg1"/>
                </a:solidFill>
                <a:latin typeface="Franklin Gothic Book" panose="020B0503020102020204" pitchFamily="34" charset="0"/>
                <a:ea typeface="Arial" charset="0"/>
                <a:cs typeface="Arial" charset="0"/>
              </a:rPr>
              <a:t>Graduate Licensure</a:t>
            </a:r>
          </a:p>
          <a:p>
            <a:pPr marL="285750" indent="-285750" algn="ctr">
              <a:buFont typeface="Arial" panose="020B0604020202020204" pitchFamily="34" charset="0"/>
              <a:buChar char="•"/>
              <a:defRPr/>
            </a:pPr>
            <a:r>
              <a:rPr lang="en-US" sz="2500" dirty="0">
                <a:solidFill>
                  <a:schemeClr val="bg1"/>
                </a:solidFill>
                <a:latin typeface="Franklin Gothic Book" panose="020B0503020102020204" pitchFamily="34" charset="0"/>
                <a:ea typeface="Arial" charset="0"/>
                <a:cs typeface="Arial" charset="0"/>
              </a:rPr>
              <a:t>Undergraduate Licensure Certificate</a:t>
            </a:r>
          </a:p>
          <a:p>
            <a:pPr marL="285750" indent="-285750" algn="ctr">
              <a:buFont typeface="Arial" panose="020B0604020202020204" pitchFamily="34" charset="0"/>
              <a:buChar char="•"/>
              <a:defRPr/>
            </a:pPr>
            <a:r>
              <a:rPr lang="en-US" sz="2500" dirty="0">
                <a:solidFill>
                  <a:schemeClr val="bg1"/>
                </a:solidFill>
                <a:latin typeface="Franklin Gothic Book" panose="020B0503020102020204" pitchFamily="34" charset="0"/>
                <a:ea typeface="Arial" charset="0"/>
                <a:cs typeface="Arial" charset="0"/>
              </a:rPr>
              <a:t>Bachelors-to-Accelerated-Masters (BAM) Degree, w/ Licensure</a:t>
            </a:r>
          </a:p>
          <a:p>
            <a:pPr marL="285750" indent="-285750" algn="ctr">
              <a:buFont typeface="Arial" panose="020B0604020202020204" pitchFamily="34" charset="0"/>
              <a:buChar char="•"/>
              <a:defRPr/>
            </a:pPr>
            <a:r>
              <a:rPr lang="en-US" sz="2500" dirty="0">
                <a:solidFill>
                  <a:schemeClr val="bg1"/>
                </a:solidFill>
                <a:latin typeface="Franklin Gothic Book" panose="020B0503020102020204" pitchFamily="34" charset="0"/>
                <a:ea typeface="Arial" charset="0"/>
                <a:cs typeface="Arial" charset="0"/>
              </a:rPr>
              <a:t>Master of Education Degree w/ Licensure</a:t>
            </a:r>
          </a:p>
        </p:txBody>
      </p:sp>
    </p:spTree>
    <p:extLst>
      <p:ext uri="{BB962C8B-B14F-4D97-AF65-F5344CB8AC3E}">
        <p14:creationId xmlns:p14="http://schemas.microsoft.com/office/powerpoint/2010/main" val="1453127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power point title slide2.jpg">
            <a:extLst>
              <a:ext uri="{FF2B5EF4-FFF2-40B4-BE49-F238E27FC236}">
                <a16:creationId xmlns:a16="http://schemas.microsoft.com/office/drawing/2014/main" id="{127AC8F8-C58E-F047-ABD2-62309C4643B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ontent Placeholder 2">
            <a:extLst>
              <a:ext uri="{FF2B5EF4-FFF2-40B4-BE49-F238E27FC236}">
                <a16:creationId xmlns:a16="http://schemas.microsoft.com/office/drawing/2014/main" id="{DFDF43C7-F7D4-504D-BF75-DC3923AF3C30}"/>
              </a:ext>
            </a:extLst>
          </p:cNvPr>
          <p:cNvSpPr>
            <a:spLocks noGrp="1"/>
          </p:cNvSpPr>
          <p:nvPr>
            <p:ph idx="1"/>
          </p:nvPr>
        </p:nvSpPr>
        <p:spPr>
          <a:xfrm>
            <a:off x="266217" y="1764848"/>
            <a:ext cx="8044464" cy="4013748"/>
          </a:xfrm>
        </p:spPr>
        <p:txBody>
          <a:bodyPr/>
          <a:lstStyle/>
          <a:p>
            <a:pPr eaLnBrk="1" hangingPunct="1">
              <a:buFont typeface="Wingdings" charset="2"/>
              <a:buChar char="§"/>
            </a:pPr>
            <a:r>
              <a:rPr lang="en-US" altLang="en-US" sz="1700" dirty="0">
                <a:solidFill>
                  <a:schemeClr val="bg1"/>
                </a:solidFill>
                <a:latin typeface="Franklin Gothic Book" panose="020B0503020102020204" pitchFamily="34" charset="0"/>
                <a:ea typeface="Arial" charset="0"/>
                <a:cs typeface="Arial" charset="0"/>
              </a:rPr>
              <a:t>First 15 credits of coursework, 6-credit internship, and 2-credit internship seminar  make up licensure component for individuals who are pursuing a full, initial license or who need to satisfy the state’s requirements for a provisional license</a:t>
            </a:r>
          </a:p>
          <a:p>
            <a:pPr eaLnBrk="1" hangingPunct="1">
              <a:buFont typeface="Wingdings" charset="2"/>
              <a:buChar char="§"/>
            </a:pPr>
            <a:r>
              <a:rPr lang="en-US" altLang="en-US" sz="1700" dirty="0">
                <a:solidFill>
                  <a:schemeClr val="bg1"/>
                </a:solidFill>
                <a:latin typeface="Franklin Gothic Book" panose="020B0503020102020204" pitchFamily="34" charset="0"/>
                <a:ea typeface="Arial" charset="0"/>
                <a:cs typeface="Arial" charset="0"/>
              </a:rPr>
              <a:t>Those who successfully complete the licensure component of the program either take 12 additional credits to earn a Master of Education (M.Ed.) degree*</a:t>
            </a:r>
          </a:p>
          <a:p>
            <a:pPr eaLnBrk="1" hangingPunct="1">
              <a:buFont typeface="Wingdings" charset="2"/>
              <a:buChar char="§"/>
            </a:pPr>
            <a:r>
              <a:rPr lang="en-US" altLang="en-US" sz="1700" dirty="0">
                <a:solidFill>
                  <a:schemeClr val="bg1"/>
                </a:solidFill>
                <a:latin typeface="Franklin Gothic Book" panose="020B0503020102020204" pitchFamily="34" charset="0"/>
                <a:ea typeface="Arial" charset="0"/>
                <a:cs typeface="Arial" charset="0"/>
              </a:rPr>
              <a:t>Fall/Spring classes meet once per week, 4:30 - 7:10 pm or 7:20 - 10 pm, M-Th</a:t>
            </a:r>
          </a:p>
          <a:p>
            <a:pPr eaLnBrk="1" hangingPunct="1">
              <a:buFont typeface="Wingdings" charset="2"/>
              <a:buChar char="§"/>
            </a:pPr>
            <a:r>
              <a:rPr lang="en-US" altLang="en-US" sz="1700" dirty="0">
                <a:solidFill>
                  <a:schemeClr val="bg1"/>
                </a:solidFill>
                <a:latin typeface="Franklin Gothic Book" panose="020B0503020102020204" pitchFamily="34" charset="0"/>
                <a:ea typeface="Arial" charset="0"/>
                <a:cs typeface="Arial" charset="0"/>
              </a:rPr>
              <a:t>Summer courses meet 2-3 times per week over 4 or more weeks</a:t>
            </a:r>
          </a:p>
          <a:p>
            <a:pPr marL="0" indent="0">
              <a:buNone/>
            </a:pPr>
            <a:endParaRPr lang="en-US" sz="1600" i="1" dirty="0">
              <a:solidFill>
                <a:schemeClr val="bg1"/>
              </a:solidFill>
              <a:latin typeface="Franklin Gothic Book" panose="020B0503020102020204" pitchFamily="34" charset="0"/>
              <a:ea typeface="Franklin Gothic Book" charset="0"/>
              <a:cs typeface="Arial" panose="020B0604020202020204" pitchFamily="34" charset="0"/>
            </a:endParaRPr>
          </a:p>
          <a:p>
            <a:pPr marL="0" indent="0">
              <a:buNone/>
            </a:pPr>
            <a:r>
              <a:rPr lang="en-US" sz="1700" i="1" dirty="0">
                <a:solidFill>
                  <a:schemeClr val="bg1"/>
                </a:solidFill>
                <a:latin typeface="Franklin Gothic Book" panose="020B0503020102020204" pitchFamily="34" charset="0"/>
                <a:ea typeface="Franklin Gothic Book" charset="0"/>
                <a:cs typeface="Arial" panose="020B0604020202020204" pitchFamily="34" charset="0"/>
              </a:rPr>
              <a:t>Note: All semesters have associated clinical work </a:t>
            </a:r>
            <a:r>
              <a:rPr lang="en-US" sz="1700" i="1" u="sng" dirty="0">
                <a:solidFill>
                  <a:schemeClr val="bg1"/>
                </a:solidFill>
                <a:latin typeface="Franklin Gothic Book" panose="020B0503020102020204" pitchFamily="34" charset="0"/>
                <a:ea typeface="Franklin Gothic Book" charset="0"/>
                <a:cs typeface="Arial" panose="020B0604020202020204" pitchFamily="34" charset="0"/>
              </a:rPr>
              <a:t>during school hours</a:t>
            </a:r>
            <a:r>
              <a:rPr lang="en-US" sz="1700" i="1" dirty="0">
                <a:solidFill>
                  <a:schemeClr val="bg1"/>
                </a:solidFill>
                <a:latin typeface="Franklin Gothic Book" panose="020B0503020102020204" pitchFamily="34" charset="0"/>
                <a:ea typeface="Franklin Gothic Book" charset="0"/>
                <a:cs typeface="Arial" panose="020B0604020202020204" pitchFamily="34" charset="0"/>
              </a:rPr>
              <a:t> in a SEED partnership school; internship begins week BEFORE Mason semester start</a:t>
            </a:r>
          </a:p>
          <a:p>
            <a:pPr marL="0" indent="0">
              <a:buNone/>
            </a:pPr>
            <a:endParaRPr lang="en-US" sz="1600" i="1" dirty="0">
              <a:solidFill>
                <a:schemeClr val="bg1"/>
              </a:solidFill>
              <a:latin typeface="Franklin Gothic Book" panose="020B0503020102020204" pitchFamily="34" charset="0"/>
              <a:ea typeface="Franklin Gothic Book" charset="0"/>
              <a:cs typeface="Arial" panose="020B0604020202020204" pitchFamily="34" charset="0"/>
            </a:endParaRPr>
          </a:p>
          <a:p>
            <a:pPr marL="0" indent="0">
              <a:buNone/>
            </a:pPr>
            <a:r>
              <a:rPr lang="en-US" altLang="en-US" sz="1700" i="1" dirty="0">
                <a:solidFill>
                  <a:schemeClr val="bg1"/>
                </a:solidFill>
                <a:latin typeface="Franklin Gothic Book" panose="020B0503020102020204" pitchFamily="34" charset="0"/>
                <a:ea typeface="Arial" charset="0"/>
                <a:cs typeface="Arial" charset="0"/>
              </a:rPr>
              <a:t>*If you applied for the Graduate Licensure Certificate you cannot change to the MEd degree after completing any coursework</a:t>
            </a:r>
            <a:endParaRPr lang="en-US" altLang="en-US" sz="1700" dirty="0">
              <a:solidFill>
                <a:schemeClr val="bg1"/>
              </a:solidFill>
              <a:latin typeface="Franklin Gothic Book" panose="020B0503020102020204" pitchFamily="34" charset="0"/>
              <a:ea typeface="Arial" charset="0"/>
              <a:cs typeface="Arial" charset="0"/>
            </a:endParaRPr>
          </a:p>
          <a:p>
            <a:pPr marL="0" indent="0">
              <a:buNone/>
            </a:pPr>
            <a:endParaRPr lang="en-US" sz="1600" i="1" dirty="0">
              <a:solidFill>
                <a:schemeClr val="bg1"/>
              </a:solidFill>
              <a:latin typeface="Franklin Gothic Book" panose="020B0503020102020204" pitchFamily="34" charset="0"/>
              <a:ea typeface="Franklin Gothic Book" charset="0"/>
              <a:cs typeface="Arial" panose="020B0604020202020204" pitchFamily="34" charset="0"/>
            </a:endParaRPr>
          </a:p>
          <a:p>
            <a:pPr marL="0" indent="0">
              <a:buNone/>
            </a:pPr>
            <a:endParaRPr lang="en-US" altLang="en-US" sz="1600" i="1" dirty="0">
              <a:solidFill>
                <a:schemeClr val="bg1"/>
              </a:solidFill>
              <a:latin typeface="Franklin Gothic Book" panose="020B0503020102020204" pitchFamily="34" charset="0"/>
              <a:ea typeface="Arial" charset="0"/>
              <a:cs typeface="Arial" panose="020B0604020202020204" pitchFamily="34" charset="0"/>
            </a:endParaRPr>
          </a:p>
          <a:p>
            <a:pPr marL="0" indent="0">
              <a:buNone/>
            </a:pPr>
            <a:endParaRPr lang="en-US" altLang="en-US" sz="1600" dirty="0">
              <a:solidFill>
                <a:schemeClr val="bg1"/>
              </a:solidFill>
              <a:latin typeface="Franklin Gothic Book" panose="020B0503020102020204" pitchFamily="34" charset="0"/>
              <a:ea typeface="Arial" charset="0"/>
              <a:cs typeface="Arial" panose="020B0604020202020204" pitchFamily="34" charset="0"/>
            </a:endParaRPr>
          </a:p>
        </p:txBody>
      </p:sp>
      <p:sp>
        <p:nvSpPr>
          <p:cNvPr id="2" name="Title 1">
            <a:extLst>
              <a:ext uri="{FF2B5EF4-FFF2-40B4-BE49-F238E27FC236}">
                <a16:creationId xmlns:a16="http://schemas.microsoft.com/office/drawing/2014/main" id="{2869E9E9-6564-4644-8DD1-AC76D902ED05}"/>
              </a:ext>
            </a:extLst>
          </p:cNvPr>
          <p:cNvSpPr>
            <a:spLocks noGrp="1"/>
          </p:cNvSpPr>
          <p:nvPr>
            <p:ph type="title"/>
          </p:nvPr>
        </p:nvSpPr>
        <p:spPr>
          <a:xfrm>
            <a:off x="0" y="543814"/>
            <a:ext cx="8599990" cy="535590"/>
          </a:xfrm>
        </p:spPr>
        <p:txBody>
          <a:bodyPr/>
          <a:lstStyle/>
          <a:p>
            <a:pPr eaLnBrk="1" hangingPunct="1"/>
            <a:r>
              <a:rPr lang="en-US" altLang="en-US" sz="2800" b="1" dirty="0">
                <a:solidFill>
                  <a:srgbClr val="E2C300"/>
                </a:solidFill>
                <a:latin typeface="Franklin Gothic Book" panose="020B0503020102020204" pitchFamily="34" charset="0"/>
                <a:ea typeface="Arial" charset="0"/>
                <a:cs typeface="Arial" charset="0"/>
              </a:rPr>
              <a:t>Master of Education Degree: 35 credits</a:t>
            </a:r>
            <a:br>
              <a:rPr lang="en-US" altLang="en-US" sz="2800" b="1" dirty="0">
                <a:solidFill>
                  <a:srgbClr val="E2C300"/>
                </a:solidFill>
                <a:latin typeface="Franklin Gothic Book" panose="020B0503020102020204" pitchFamily="34" charset="0"/>
                <a:ea typeface="Arial" charset="0"/>
                <a:cs typeface="Arial" charset="0"/>
              </a:rPr>
            </a:br>
            <a:r>
              <a:rPr lang="en-US" altLang="en-US" sz="2800" b="1" dirty="0">
                <a:solidFill>
                  <a:srgbClr val="E2C300"/>
                </a:solidFill>
                <a:latin typeface="Franklin Gothic Book" panose="020B0503020102020204" pitchFamily="34" charset="0"/>
                <a:ea typeface="Arial" charset="0"/>
                <a:cs typeface="Arial" charset="0"/>
              </a:rPr>
              <a:t>Graduate Licensure Certificate: 23 credits</a:t>
            </a:r>
            <a:br>
              <a:rPr lang="en-US" altLang="en-US" sz="2800" b="1" dirty="0">
                <a:solidFill>
                  <a:srgbClr val="E2C300"/>
                </a:solidFill>
                <a:latin typeface="Franklin Gothic Book" panose="020B0503020102020204" pitchFamily="34" charset="0"/>
                <a:ea typeface="Arial" charset="0"/>
                <a:cs typeface="Arial" charset="0"/>
              </a:rPr>
            </a:br>
            <a:r>
              <a:rPr lang="en-US" altLang="en-US" sz="2800" b="1" dirty="0">
                <a:solidFill>
                  <a:srgbClr val="E2C300"/>
                </a:solidFill>
                <a:latin typeface="Franklin Gothic Book" panose="020B0503020102020204" pitchFamily="34" charset="0"/>
                <a:ea typeface="Arial" charset="0"/>
                <a:cs typeface="Arial" charset="0"/>
              </a:rPr>
              <a:t>Undergraduate Licensure Certificate: 23 credits</a:t>
            </a:r>
          </a:p>
        </p:txBody>
      </p:sp>
    </p:spTree>
    <p:extLst>
      <p:ext uri="{BB962C8B-B14F-4D97-AF65-F5344CB8AC3E}">
        <p14:creationId xmlns:p14="http://schemas.microsoft.com/office/powerpoint/2010/main" val="1547336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3"/>
                                        </p:tgtEl>
                                        <p:attrNameLst>
                                          <p:attrName>style.visibility</p:attrName>
                                        </p:attrNameLst>
                                      </p:cBhvr>
                                      <p:to>
                                        <p:strVal val="visible"/>
                                      </p:to>
                                    </p:set>
                                    <p:animEffect transition="in" filter="fade">
                                      <p:cBhvr>
                                        <p:cTn id="12" dur="500"/>
                                        <p:tgtEl>
                                          <p:spTgt spid="133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Effect transition="in" filter="fade">
                                      <p:cBhvr>
                                        <p:cTn id="15" dur="500"/>
                                        <p:tgtEl>
                                          <p:spTgt spid="1331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3315">
                                            <p:txEl>
                                              <p:pRg st="1" end="1"/>
                                            </p:txEl>
                                          </p:spTgt>
                                        </p:tgtEl>
                                        <p:attrNameLst>
                                          <p:attrName>style.visibility</p:attrName>
                                        </p:attrNameLst>
                                      </p:cBhvr>
                                      <p:to>
                                        <p:strVal val="visible"/>
                                      </p:to>
                                    </p:set>
                                    <p:animEffect transition="in" filter="fade">
                                      <p:cBhvr>
                                        <p:cTn id="20" dur="500"/>
                                        <p:tgtEl>
                                          <p:spTgt spid="1331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315">
                                            <p:txEl>
                                              <p:pRg st="2" end="2"/>
                                            </p:txEl>
                                          </p:spTgt>
                                        </p:tgtEl>
                                        <p:attrNameLst>
                                          <p:attrName>style.visibility</p:attrName>
                                        </p:attrNameLst>
                                      </p:cBhvr>
                                      <p:to>
                                        <p:strVal val="visible"/>
                                      </p:to>
                                    </p:set>
                                    <p:animEffect transition="in" filter="fade">
                                      <p:cBhvr>
                                        <p:cTn id="25" dur="500"/>
                                        <p:tgtEl>
                                          <p:spTgt spid="1331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3315">
                                            <p:txEl>
                                              <p:pRg st="3" end="3"/>
                                            </p:txEl>
                                          </p:spTgt>
                                        </p:tgtEl>
                                        <p:attrNameLst>
                                          <p:attrName>style.visibility</p:attrName>
                                        </p:attrNameLst>
                                      </p:cBhvr>
                                      <p:to>
                                        <p:strVal val="visible"/>
                                      </p:to>
                                    </p:set>
                                    <p:animEffect transition="in" filter="fade">
                                      <p:cBhvr>
                                        <p:cTn id="30" dur="500"/>
                                        <p:tgtEl>
                                          <p:spTgt spid="1331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315">
                                            <p:txEl>
                                              <p:pRg st="5" end="5"/>
                                            </p:txEl>
                                          </p:spTgt>
                                        </p:tgtEl>
                                        <p:attrNameLst>
                                          <p:attrName>style.visibility</p:attrName>
                                        </p:attrNameLst>
                                      </p:cBhvr>
                                      <p:to>
                                        <p:strVal val="visible"/>
                                      </p:to>
                                    </p:set>
                                    <p:animEffect transition="in" filter="fade">
                                      <p:cBhvr>
                                        <p:cTn id="35" dur="500"/>
                                        <p:tgtEl>
                                          <p:spTgt spid="13315">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3315">
                                            <p:txEl>
                                              <p:pRg st="7" end="7"/>
                                            </p:txEl>
                                          </p:spTgt>
                                        </p:tgtEl>
                                        <p:attrNameLst>
                                          <p:attrName>style.visibility</p:attrName>
                                        </p:attrNameLst>
                                      </p:cBhvr>
                                      <p:to>
                                        <p:strVal val="visible"/>
                                      </p:to>
                                    </p:set>
                                    <p:animEffect transition="in" filter="fade">
                                      <p:cBhvr>
                                        <p:cTn id="40" dur="500"/>
                                        <p:tgtEl>
                                          <p:spTgt spid="133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descr="power point title slide2.jpg">
            <a:extLst>
              <a:ext uri="{FF2B5EF4-FFF2-40B4-BE49-F238E27FC236}">
                <a16:creationId xmlns:a16="http://schemas.microsoft.com/office/drawing/2014/main" id="{2D291B4E-CB79-9A41-A964-FBE83F4849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D09E6B1A-21E3-E948-9EEF-6ED08A74BE43}"/>
              </a:ext>
            </a:extLst>
          </p:cNvPr>
          <p:cNvSpPr txBox="1">
            <a:spLocks noChangeArrowheads="1"/>
          </p:cNvSpPr>
          <p:nvPr/>
        </p:nvSpPr>
        <p:spPr>
          <a:xfrm>
            <a:off x="78827" y="1137647"/>
            <a:ext cx="4911014" cy="4582705"/>
          </a:xfrm>
          <a:prstGeom prst="rect">
            <a:avLst/>
          </a:prstGeom>
        </p:spPr>
        <p:txBody>
          <a:bodyPr/>
          <a:lst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pitchFamily="-102"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175" indent="12700" eaLnBrk="1" hangingPunct="1">
              <a:spcBef>
                <a:spcPts val="0"/>
              </a:spcBef>
              <a:buFont typeface="Wingdings" charset="0"/>
              <a:buNone/>
              <a:defRPr/>
            </a:pPr>
            <a:endParaRPr lang="en-US" sz="800" i="1" dirty="0">
              <a:solidFill>
                <a:schemeClr val="bg1"/>
              </a:solidFill>
              <a:latin typeface="Franklin Gothic Book" panose="020B0503020102020204" pitchFamily="34" charset="0"/>
              <a:cs typeface="+mn-cs"/>
            </a:endParaRPr>
          </a:p>
          <a:p>
            <a:pPr marL="3175" indent="12700" algn="ctr" eaLnBrk="1" hangingPunct="1">
              <a:buFont typeface="Wingdings" charset="0"/>
              <a:buNone/>
              <a:defRPr/>
            </a:pPr>
            <a:r>
              <a:rPr lang="en-US" sz="3000" dirty="0">
                <a:solidFill>
                  <a:schemeClr val="bg1"/>
                </a:solidFill>
                <a:latin typeface="Franklin Gothic Book" panose="020B0503020102020204" pitchFamily="34" charset="0"/>
              </a:rPr>
              <a:t>Inquiry &amp; Reflection</a:t>
            </a:r>
          </a:p>
          <a:p>
            <a:pPr marL="3175" indent="12700" algn="ctr" eaLnBrk="1" hangingPunct="1">
              <a:buFont typeface="Wingdings" charset="0"/>
              <a:buNone/>
              <a:defRPr/>
            </a:pPr>
            <a:endParaRPr lang="en-US" sz="800" dirty="0">
              <a:solidFill>
                <a:schemeClr val="bg1"/>
              </a:solidFill>
              <a:latin typeface="Franklin Gothic Book" panose="020B0503020102020204" pitchFamily="34" charset="0"/>
            </a:endParaRPr>
          </a:p>
          <a:p>
            <a:pPr marL="3175" indent="12700" algn="ctr" eaLnBrk="1" hangingPunct="1">
              <a:buFont typeface="Wingdings" charset="0"/>
              <a:buNone/>
              <a:defRPr/>
            </a:pPr>
            <a:r>
              <a:rPr lang="en-US" sz="3000" dirty="0">
                <a:solidFill>
                  <a:schemeClr val="bg1"/>
                </a:solidFill>
                <a:latin typeface="Franklin Gothic Book" panose="020B0503020102020204" pitchFamily="34" charset="0"/>
              </a:rPr>
              <a:t>Social Justice</a:t>
            </a:r>
          </a:p>
          <a:p>
            <a:pPr marL="3175" indent="12700" algn="ctr" eaLnBrk="1" hangingPunct="1">
              <a:buFont typeface="Wingdings" charset="0"/>
              <a:buNone/>
              <a:defRPr/>
            </a:pPr>
            <a:endParaRPr lang="en-US" sz="800" dirty="0">
              <a:solidFill>
                <a:schemeClr val="bg1"/>
              </a:solidFill>
              <a:latin typeface="Franklin Gothic Book" panose="020B0503020102020204" pitchFamily="34" charset="0"/>
            </a:endParaRPr>
          </a:p>
          <a:p>
            <a:pPr marL="3175" indent="12700" algn="ctr" eaLnBrk="1" hangingPunct="1">
              <a:buFont typeface="Wingdings" charset="0"/>
              <a:buNone/>
              <a:defRPr/>
            </a:pPr>
            <a:r>
              <a:rPr lang="en-US" sz="3000" dirty="0">
                <a:solidFill>
                  <a:schemeClr val="bg1"/>
                </a:solidFill>
                <a:latin typeface="Franklin Gothic Book" panose="020B0503020102020204" pitchFamily="34" charset="0"/>
              </a:rPr>
              <a:t>Collaboration &amp; Partnership</a:t>
            </a:r>
          </a:p>
          <a:p>
            <a:pPr marL="3175" indent="12700" algn="ctr" eaLnBrk="1" hangingPunct="1">
              <a:buFont typeface="Wingdings" charset="0"/>
              <a:buNone/>
              <a:defRPr/>
            </a:pPr>
            <a:endParaRPr lang="en-US" sz="800" dirty="0">
              <a:solidFill>
                <a:schemeClr val="bg1"/>
              </a:solidFill>
              <a:latin typeface="Franklin Gothic Book" panose="020B0503020102020204" pitchFamily="34" charset="0"/>
            </a:endParaRPr>
          </a:p>
          <a:p>
            <a:pPr marL="3175" indent="12700" algn="ctr" eaLnBrk="1" hangingPunct="1">
              <a:buFont typeface="Wingdings" charset="0"/>
              <a:buNone/>
              <a:defRPr/>
            </a:pPr>
            <a:r>
              <a:rPr lang="en-US" sz="3000" dirty="0">
                <a:solidFill>
                  <a:schemeClr val="bg1"/>
                </a:solidFill>
                <a:latin typeface="Franklin Gothic Book" panose="020B0503020102020204" pitchFamily="34" charset="0"/>
              </a:rPr>
              <a:t>Respect for &amp; Relationships with Students</a:t>
            </a:r>
          </a:p>
          <a:p>
            <a:pPr marL="3175" indent="12700" algn="ctr" eaLnBrk="1" hangingPunct="1">
              <a:buFont typeface="Wingdings" charset="0"/>
              <a:buNone/>
              <a:defRPr/>
            </a:pPr>
            <a:endParaRPr lang="en-US" sz="800" dirty="0">
              <a:solidFill>
                <a:schemeClr val="bg1"/>
              </a:solidFill>
              <a:latin typeface="Franklin Gothic Book" panose="020B0503020102020204" pitchFamily="34" charset="0"/>
            </a:endParaRPr>
          </a:p>
          <a:p>
            <a:pPr marL="3175" indent="12700" algn="ctr" eaLnBrk="1" hangingPunct="1">
              <a:buFont typeface="Wingdings" charset="0"/>
              <a:buNone/>
              <a:defRPr/>
            </a:pPr>
            <a:r>
              <a:rPr lang="en-US" sz="3000" dirty="0">
                <a:solidFill>
                  <a:schemeClr val="bg1"/>
                </a:solidFill>
                <a:latin typeface="Franklin Gothic Book" panose="020B0503020102020204" pitchFamily="34" charset="0"/>
              </a:rPr>
              <a:t>Advocacy &amp; Agency</a:t>
            </a:r>
          </a:p>
        </p:txBody>
      </p:sp>
      <p:sp>
        <p:nvSpPr>
          <p:cNvPr id="4" name="Rectangle 3">
            <a:extLst>
              <a:ext uri="{FF2B5EF4-FFF2-40B4-BE49-F238E27FC236}">
                <a16:creationId xmlns:a16="http://schemas.microsoft.com/office/drawing/2014/main" id="{33D042D3-05B5-D04E-A984-B082B0E3835A}"/>
              </a:ext>
            </a:extLst>
          </p:cNvPr>
          <p:cNvSpPr/>
          <p:nvPr/>
        </p:nvSpPr>
        <p:spPr>
          <a:xfrm>
            <a:off x="2485530" y="198667"/>
            <a:ext cx="4373313" cy="738664"/>
          </a:xfrm>
          <a:prstGeom prst="rect">
            <a:avLst/>
          </a:prstGeom>
        </p:spPr>
        <p:txBody>
          <a:bodyPr wrap="none">
            <a:spAutoFit/>
          </a:bodyPr>
          <a:lstStyle/>
          <a:p>
            <a:r>
              <a:rPr lang="en-US" sz="4200" b="1" dirty="0">
                <a:solidFill>
                  <a:srgbClr val="E2C300"/>
                </a:solidFill>
                <a:latin typeface="Franklin Gothic Book" panose="020B0503020102020204" pitchFamily="34" charset="0"/>
                <a:cs typeface="Perpetua"/>
              </a:rPr>
              <a:t>The SEED “Seeds”</a:t>
            </a:r>
            <a:endParaRPr lang="en-US" sz="4200" dirty="0">
              <a:solidFill>
                <a:srgbClr val="E2C300"/>
              </a:solidFill>
              <a:latin typeface="Franklin Gothic Book" panose="020B0503020102020204" pitchFamily="34" charset="0"/>
            </a:endParaRPr>
          </a:p>
        </p:txBody>
      </p:sp>
      <p:pic>
        <p:nvPicPr>
          <p:cNvPr id="7" name="Picture 6">
            <a:extLst>
              <a:ext uri="{FF2B5EF4-FFF2-40B4-BE49-F238E27FC236}">
                <a16:creationId xmlns:a16="http://schemas.microsoft.com/office/drawing/2014/main" id="{0000159E-6696-3041-9F2C-8C7C46352C0D}"/>
              </a:ext>
            </a:extLst>
          </p:cNvPr>
          <p:cNvPicPr>
            <a:picLocks noChangeAspect="1"/>
          </p:cNvPicPr>
          <p:nvPr/>
        </p:nvPicPr>
        <p:blipFill>
          <a:blip r:embed="rId4"/>
          <a:stretch>
            <a:fillRect/>
          </a:stretch>
        </p:blipFill>
        <p:spPr>
          <a:xfrm>
            <a:off x="5088772" y="937331"/>
            <a:ext cx="3702485" cy="4936647"/>
          </a:xfrm>
          <a:prstGeom prst="rect">
            <a:avLst/>
          </a:prstGeom>
        </p:spPr>
      </p:pic>
    </p:spTree>
    <p:extLst>
      <p:ext uri="{BB962C8B-B14F-4D97-AF65-F5344CB8AC3E}">
        <p14:creationId xmlns:p14="http://schemas.microsoft.com/office/powerpoint/2010/main" val="400615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power point title slide2.jpg">
            <a:extLst>
              <a:ext uri="{FF2B5EF4-FFF2-40B4-BE49-F238E27FC236}">
                <a16:creationId xmlns:a16="http://schemas.microsoft.com/office/drawing/2014/main" id="{127AC8F8-C58E-F047-ABD2-62309C4643B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3252"/>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Content Placeholder 2">
            <a:extLst>
              <a:ext uri="{FF2B5EF4-FFF2-40B4-BE49-F238E27FC236}">
                <a16:creationId xmlns:a16="http://schemas.microsoft.com/office/drawing/2014/main" id="{DFDF43C7-F7D4-504D-BF75-DC3923AF3C30}"/>
              </a:ext>
            </a:extLst>
          </p:cNvPr>
          <p:cNvSpPr>
            <a:spLocks noGrp="1"/>
          </p:cNvSpPr>
          <p:nvPr>
            <p:ph idx="1"/>
          </p:nvPr>
        </p:nvSpPr>
        <p:spPr>
          <a:xfrm>
            <a:off x="144684" y="1520428"/>
            <a:ext cx="8843057" cy="4525963"/>
          </a:xfrm>
        </p:spPr>
        <p:txBody>
          <a:bodyPr/>
          <a:lstStyle/>
          <a:p>
            <a:pPr algn="ctr"/>
            <a:r>
              <a:rPr lang="en-US" sz="2400" dirty="0">
                <a:solidFill>
                  <a:schemeClr val="bg1"/>
                </a:solidFill>
                <a:latin typeface="Franklin Gothic Book" charset="0"/>
                <a:ea typeface="Franklin Gothic Book" charset="0"/>
                <a:cs typeface="Franklin Gothic Book" charset="0"/>
              </a:rPr>
              <a:t>Openness to feedback</a:t>
            </a:r>
          </a:p>
          <a:p>
            <a:pPr lvl="0" algn="ctr"/>
            <a:r>
              <a:rPr lang="en-US" sz="2400" dirty="0">
                <a:solidFill>
                  <a:schemeClr val="bg1"/>
                </a:solidFill>
                <a:latin typeface="Franklin Gothic Book" charset="0"/>
                <a:ea typeface="Franklin Gothic Book" charset="0"/>
                <a:cs typeface="Franklin Gothic Book" charset="0"/>
              </a:rPr>
              <a:t>Continuous improvement/change orientation</a:t>
            </a:r>
          </a:p>
          <a:p>
            <a:pPr lvl="0" algn="ctr"/>
            <a:r>
              <a:rPr lang="en-US" sz="2400" dirty="0">
                <a:solidFill>
                  <a:schemeClr val="bg1"/>
                </a:solidFill>
                <a:latin typeface="Franklin Gothic Book" charset="0"/>
                <a:ea typeface="Franklin Gothic Book" charset="0"/>
                <a:cs typeface="Franklin Gothic Book" charset="0"/>
              </a:rPr>
              <a:t>High expectations for learning</a:t>
            </a:r>
          </a:p>
          <a:p>
            <a:pPr algn="ctr"/>
            <a:r>
              <a:rPr lang="en-US" sz="2400" dirty="0">
                <a:solidFill>
                  <a:schemeClr val="bg1"/>
                </a:solidFill>
                <a:latin typeface="Franklin Gothic Book" charset="0"/>
                <a:ea typeface="Franklin Gothic Book" charset="0"/>
                <a:cs typeface="Franklin Gothic Book" charset="0"/>
              </a:rPr>
              <a:t>Advocacy</a:t>
            </a:r>
          </a:p>
          <a:p>
            <a:pPr lvl="0" algn="ctr"/>
            <a:r>
              <a:rPr lang="en-US" sz="2400" dirty="0">
                <a:solidFill>
                  <a:schemeClr val="bg1"/>
                </a:solidFill>
                <a:latin typeface="Franklin Gothic Book" charset="0"/>
                <a:ea typeface="Franklin Gothic Book" charset="0"/>
                <a:cs typeface="Franklin Gothic Book" charset="0"/>
              </a:rPr>
              <a:t>Professionalism</a:t>
            </a:r>
          </a:p>
          <a:p>
            <a:pPr lvl="0" algn="ctr"/>
            <a:r>
              <a:rPr lang="en-US" sz="2400" dirty="0">
                <a:solidFill>
                  <a:schemeClr val="bg1"/>
                </a:solidFill>
                <a:latin typeface="Franklin Gothic Book" charset="0"/>
                <a:ea typeface="Franklin Gothic Book" charset="0"/>
                <a:cs typeface="Franklin Gothic Book" charset="0"/>
              </a:rPr>
              <a:t>Legal and ethical conduct</a:t>
            </a:r>
          </a:p>
        </p:txBody>
      </p:sp>
      <p:sp>
        <p:nvSpPr>
          <p:cNvPr id="2" name="Title 1">
            <a:extLst>
              <a:ext uri="{FF2B5EF4-FFF2-40B4-BE49-F238E27FC236}">
                <a16:creationId xmlns:a16="http://schemas.microsoft.com/office/drawing/2014/main" id="{2869E9E9-6564-4644-8DD1-AC76D902ED05}"/>
              </a:ext>
            </a:extLst>
          </p:cNvPr>
          <p:cNvSpPr>
            <a:spLocks noGrp="1"/>
          </p:cNvSpPr>
          <p:nvPr>
            <p:ph type="title"/>
          </p:nvPr>
        </p:nvSpPr>
        <p:spPr>
          <a:xfrm>
            <a:off x="266217" y="441024"/>
            <a:ext cx="8599990" cy="535590"/>
          </a:xfrm>
        </p:spPr>
        <p:txBody>
          <a:bodyPr/>
          <a:lstStyle/>
          <a:p>
            <a:r>
              <a:rPr lang="en-US" altLang="en-US" b="1" dirty="0">
                <a:solidFill>
                  <a:srgbClr val="E2C300"/>
                </a:solidFill>
                <a:latin typeface="Franklin Gothic Book" panose="020B0503020102020204" pitchFamily="34" charset="0"/>
                <a:ea typeface="ＭＳ Ｐゴシック" panose="020B0600070205080204" pitchFamily="34" charset="-128"/>
              </a:rPr>
              <a:t>Professional Dispositions</a:t>
            </a:r>
            <a:endParaRPr lang="en-US" b="1" dirty="0">
              <a:solidFill>
                <a:srgbClr val="E2C300"/>
              </a:solidFill>
              <a:latin typeface="Franklin Gothic Book" panose="020B0503020102020204" pitchFamily="34" charset="0"/>
            </a:endParaRPr>
          </a:p>
        </p:txBody>
      </p:sp>
    </p:spTree>
    <p:extLst>
      <p:ext uri="{BB962C8B-B14F-4D97-AF65-F5344CB8AC3E}">
        <p14:creationId xmlns:p14="http://schemas.microsoft.com/office/powerpoint/2010/main" val="146424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3"/>
                                        </p:tgtEl>
                                        <p:attrNameLst>
                                          <p:attrName>style.visibility</p:attrName>
                                        </p:attrNameLst>
                                      </p:cBhvr>
                                      <p:to>
                                        <p:strVal val="visible"/>
                                      </p:to>
                                    </p:set>
                                    <p:animEffect transition="in" filter="fade">
                                      <p:cBhvr>
                                        <p:cTn id="12" dur="500"/>
                                        <p:tgtEl>
                                          <p:spTgt spid="133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315">
                                            <p:txEl>
                                              <p:pRg st="0" end="0"/>
                                            </p:txEl>
                                          </p:spTgt>
                                        </p:tgtEl>
                                        <p:attrNameLst>
                                          <p:attrName>style.visibility</p:attrName>
                                        </p:attrNameLst>
                                      </p:cBhvr>
                                      <p:to>
                                        <p:strVal val="visible"/>
                                      </p:to>
                                    </p:set>
                                    <p:animEffect transition="in" filter="fade">
                                      <p:cBhvr>
                                        <p:cTn id="15" dur="500"/>
                                        <p:tgtEl>
                                          <p:spTgt spid="1331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3315">
                                            <p:txEl>
                                              <p:pRg st="1" end="1"/>
                                            </p:txEl>
                                          </p:spTgt>
                                        </p:tgtEl>
                                        <p:attrNameLst>
                                          <p:attrName>style.visibility</p:attrName>
                                        </p:attrNameLst>
                                      </p:cBhvr>
                                      <p:to>
                                        <p:strVal val="visible"/>
                                      </p:to>
                                    </p:set>
                                    <p:animEffect transition="in" filter="fade">
                                      <p:cBhvr>
                                        <p:cTn id="20" dur="500"/>
                                        <p:tgtEl>
                                          <p:spTgt spid="1331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315">
                                            <p:txEl>
                                              <p:pRg st="2" end="2"/>
                                            </p:txEl>
                                          </p:spTgt>
                                        </p:tgtEl>
                                        <p:attrNameLst>
                                          <p:attrName>style.visibility</p:attrName>
                                        </p:attrNameLst>
                                      </p:cBhvr>
                                      <p:to>
                                        <p:strVal val="visible"/>
                                      </p:to>
                                    </p:set>
                                    <p:animEffect transition="in" filter="fade">
                                      <p:cBhvr>
                                        <p:cTn id="25" dur="500"/>
                                        <p:tgtEl>
                                          <p:spTgt spid="1331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3315">
                                            <p:txEl>
                                              <p:pRg st="3" end="3"/>
                                            </p:txEl>
                                          </p:spTgt>
                                        </p:tgtEl>
                                        <p:attrNameLst>
                                          <p:attrName>style.visibility</p:attrName>
                                        </p:attrNameLst>
                                      </p:cBhvr>
                                      <p:to>
                                        <p:strVal val="visible"/>
                                      </p:to>
                                    </p:set>
                                    <p:animEffect transition="in" filter="fade">
                                      <p:cBhvr>
                                        <p:cTn id="30" dur="500"/>
                                        <p:tgtEl>
                                          <p:spTgt spid="1331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315">
                                            <p:txEl>
                                              <p:pRg st="4" end="4"/>
                                            </p:txEl>
                                          </p:spTgt>
                                        </p:tgtEl>
                                        <p:attrNameLst>
                                          <p:attrName>style.visibility</p:attrName>
                                        </p:attrNameLst>
                                      </p:cBhvr>
                                      <p:to>
                                        <p:strVal val="visible"/>
                                      </p:to>
                                    </p:set>
                                    <p:animEffect transition="in" filter="fade">
                                      <p:cBhvr>
                                        <p:cTn id="35" dur="500"/>
                                        <p:tgtEl>
                                          <p:spTgt spid="1331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3315">
                                            <p:txEl>
                                              <p:pRg st="5" end="5"/>
                                            </p:txEl>
                                          </p:spTgt>
                                        </p:tgtEl>
                                        <p:attrNameLst>
                                          <p:attrName>style.visibility</p:attrName>
                                        </p:attrNameLst>
                                      </p:cBhvr>
                                      <p:to>
                                        <p:strVal val="visible"/>
                                      </p:to>
                                    </p:set>
                                    <p:animEffect transition="in" filter="fade">
                                      <p:cBhvr>
                                        <p:cTn id="40" dur="500"/>
                                        <p:tgtEl>
                                          <p:spTgt spid="133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descr="power point title slide2.jpg">
            <a:extLst>
              <a:ext uri="{FF2B5EF4-FFF2-40B4-BE49-F238E27FC236}">
                <a16:creationId xmlns:a16="http://schemas.microsoft.com/office/drawing/2014/main" id="{2D291B4E-CB79-9A41-A964-FBE83F4849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
            <a:extLst>
              <a:ext uri="{FF2B5EF4-FFF2-40B4-BE49-F238E27FC236}">
                <a16:creationId xmlns:a16="http://schemas.microsoft.com/office/drawing/2014/main" id="{D09E6B1A-21E3-E948-9EEF-6ED08A74BE43}"/>
              </a:ext>
            </a:extLst>
          </p:cNvPr>
          <p:cNvSpPr txBox="1">
            <a:spLocks noChangeArrowheads="1"/>
          </p:cNvSpPr>
          <p:nvPr/>
        </p:nvSpPr>
        <p:spPr>
          <a:xfrm>
            <a:off x="220662" y="896938"/>
            <a:ext cx="8702675" cy="3911600"/>
          </a:xfrm>
          <a:prstGeom prst="rect">
            <a:avLst/>
          </a:prstGeom>
        </p:spPr>
        <p:txBody>
          <a:bodyPr/>
          <a:lst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pitchFamily="-102"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pitchFamily="-10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175" indent="12700" eaLnBrk="1" hangingPunct="1">
              <a:spcBef>
                <a:spcPts val="0"/>
              </a:spcBef>
              <a:buFont typeface="Wingdings" charset="0"/>
              <a:buNone/>
              <a:defRPr/>
            </a:pPr>
            <a:endParaRPr lang="en-US" sz="800" i="1" dirty="0">
              <a:solidFill>
                <a:schemeClr val="bg1"/>
              </a:solidFill>
              <a:latin typeface="Franklin Gothic Book" panose="020B0503020102020204" pitchFamily="34" charset="0"/>
              <a:cs typeface="+mn-cs"/>
            </a:endParaRPr>
          </a:p>
          <a:p>
            <a:pPr marL="3175" indent="12700" eaLnBrk="1" hangingPunct="1">
              <a:buFont typeface="Wingdings" charset="0"/>
              <a:buNone/>
              <a:defRPr/>
            </a:pPr>
            <a:r>
              <a:rPr lang="en-US" sz="2000" dirty="0">
                <a:solidFill>
                  <a:schemeClr val="bg1"/>
                </a:solidFill>
                <a:latin typeface="Franklin Gothic Book" panose="020B0503020102020204" pitchFamily="34" charset="0"/>
              </a:rPr>
              <a:t>The Secondary Education (SEED) program envisions teacher candidates’ development across a five stage continuum:</a:t>
            </a:r>
          </a:p>
          <a:p>
            <a:pPr marL="460375" indent="-457200" eaLnBrk="1" hangingPunct="1">
              <a:buFont typeface="Wingdings 2" charset="2"/>
              <a:buChar char=""/>
              <a:defRPr/>
            </a:pPr>
            <a:r>
              <a:rPr lang="en-US" sz="2000" b="1" dirty="0">
                <a:solidFill>
                  <a:schemeClr val="bg1"/>
                </a:solidFill>
                <a:latin typeface="Franklin Gothic Book" panose="020B0503020102020204" pitchFamily="34" charset="0"/>
              </a:rPr>
              <a:t>Stage 1: </a:t>
            </a:r>
            <a:r>
              <a:rPr lang="en-US" sz="2000" dirty="0">
                <a:solidFill>
                  <a:schemeClr val="bg1"/>
                </a:solidFill>
                <a:latin typeface="Franklin Gothic Book" panose="020B0503020102020204" pitchFamily="34" charset="0"/>
              </a:rPr>
              <a:t>Application and “Lesson for Your Life”</a:t>
            </a:r>
          </a:p>
          <a:p>
            <a:pPr marL="460375" indent="-457200" eaLnBrk="1" hangingPunct="1">
              <a:buFont typeface="Wingdings 2" charset="2"/>
              <a:buChar char=""/>
              <a:defRPr/>
            </a:pPr>
            <a:r>
              <a:rPr lang="en-US" sz="2000" b="1" dirty="0">
                <a:solidFill>
                  <a:schemeClr val="bg1"/>
                </a:solidFill>
                <a:latin typeface="Franklin Gothic Book" panose="020B0503020102020204" pitchFamily="34" charset="0"/>
              </a:rPr>
              <a:t>Stage 2: </a:t>
            </a:r>
            <a:r>
              <a:rPr lang="en-US" sz="2000" dirty="0">
                <a:solidFill>
                  <a:schemeClr val="bg1"/>
                </a:solidFill>
                <a:latin typeface="Franklin Gothic Book" panose="020B0503020102020204" pitchFamily="34" charset="0"/>
              </a:rPr>
              <a:t>Foundations course and initial fieldwork, including a community focus</a:t>
            </a:r>
          </a:p>
          <a:p>
            <a:pPr marL="460375" indent="-457200" eaLnBrk="1" hangingPunct="1">
              <a:buFont typeface="Wingdings 2" charset="2"/>
              <a:buChar char=""/>
              <a:defRPr/>
            </a:pPr>
            <a:r>
              <a:rPr lang="en-US" sz="2000" b="1" dirty="0">
                <a:solidFill>
                  <a:schemeClr val="bg1"/>
                </a:solidFill>
                <a:latin typeface="Franklin Gothic Book" panose="020B0503020102020204" pitchFamily="34" charset="0"/>
              </a:rPr>
              <a:t>Stage 3: </a:t>
            </a:r>
            <a:r>
              <a:rPr lang="en-US" sz="2000" dirty="0">
                <a:solidFill>
                  <a:schemeClr val="bg1"/>
                </a:solidFill>
                <a:latin typeface="Franklin Gothic Book" panose="020B0503020102020204" pitchFamily="34" charset="0"/>
              </a:rPr>
              <a:t>Methods I courses, with observations and 1:1, small group, and project work in partner schools</a:t>
            </a:r>
          </a:p>
          <a:p>
            <a:pPr marL="460375" indent="-457200" eaLnBrk="1" hangingPunct="1">
              <a:buFont typeface="Wingdings 2" charset="2"/>
              <a:buChar char=""/>
              <a:defRPr/>
            </a:pPr>
            <a:r>
              <a:rPr lang="en-US" sz="2000" b="1" dirty="0">
                <a:solidFill>
                  <a:schemeClr val="bg1"/>
                </a:solidFill>
                <a:latin typeface="Franklin Gothic Book" panose="020B0503020102020204" pitchFamily="34" charset="0"/>
              </a:rPr>
              <a:t>Stage 4: </a:t>
            </a:r>
            <a:r>
              <a:rPr lang="en-US" sz="2000" dirty="0">
                <a:solidFill>
                  <a:schemeClr val="bg1"/>
                </a:solidFill>
                <a:latin typeface="Franklin Gothic Book" panose="020B0503020102020204" pitchFamily="34" charset="0"/>
              </a:rPr>
              <a:t>Methods II courses, with teaching model lesson plus 1:1, small group, and project work in partner schools</a:t>
            </a:r>
          </a:p>
          <a:p>
            <a:pPr marL="460375" indent="-457200" eaLnBrk="1" hangingPunct="1">
              <a:buFont typeface="Wingdings 2" charset="2"/>
              <a:buChar char=""/>
              <a:defRPr/>
            </a:pPr>
            <a:r>
              <a:rPr lang="en-US" sz="2000" b="1" dirty="0">
                <a:solidFill>
                  <a:schemeClr val="bg1"/>
                </a:solidFill>
                <a:latin typeface="Franklin Gothic Book" panose="020B0503020102020204" pitchFamily="34" charset="0"/>
              </a:rPr>
              <a:t>Stage 5: </a:t>
            </a:r>
            <a:r>
              <a:rPr lang="en-US" sz="2000" dirty="0">
                <a:solidFill>
                  <a:schemeClr val="bg1"/>
                </a:solidFill>
                <a:latin typeface="Franklin Gothic Book" panose="020B0503020102020204" pitchFamily="34" charset="0"/>
              </a:rPr>
              <a:t>Internship and taking on the role of a teacher</a:t>
            </a:r>
          </a:p>
          <a:p>
            <a:pPr marL="3175" indent="12700" eaLnBrk="1" hangingPunct="1">
              <a:buFont typeface="Wingdings" charset="0"/>
              <a:buNone/>
              <a:defRPr/>
            </a:pPr>
            <a:endParaRPr lang="en-US" sz="300" dirty="0">
              <a:solidFill>
                <a:schemeClr val="bg1"/>
              </a:solidFill>
              <a:latin typeface="Franklin Gothic Book" panose="020B0503020102020204" pitchFamily="34" charset="0"/>
            </a:endParaRPr>
          </a:p>
          <a:p>
            <a:pPr marL="3175" indent="12700" eaLnBrk="1" hangingPunct="1">
              <a:buFont typeface="Wingdings" charset="0"/>
              <a:buNone/>
              <a:defRPr/>
            </a:pPr>
            <a:r>
              <a:rPr lang="en-US" sz="2000" dirty="0">
                <a:solidFill>
                  <a:schemeClr val="bg1"/>
                </a:solidFill>
                <a:latin typeface="Franklin Gothic Book" panose="020B0503020102020204" pitchFamily="34" charset="0"/>
              </a:rPr>
              <a:t>At each stage candidates grow in awareness of their teaching abilities, instructors and mentors assess and provide feedback on candidates’ teaching abilities, and both candidates and instructors evaluate candidates’ “fit” for the teaching profession.</a:t>
            </a:r>
          </a:p>
        </p:txBody>
      </p:sp>
      <p:sp>
        <p:nvSpPr>
          <p:cNvPr id="4" name="Rectangle 3">
            <a:extLst>
              <a:ext uri="{FF2B5EF4-FFF2-40B4-BE49-F238E27FC236}">
                <a16:creationId xmlns:a16="http://schemas.microsoft.com/office/drawing/2014/main" id="{33D042D3-05B5-D04E-A984-B082B0E3835A}"/>
              </a:ext>
            </a:extLst>
          </p:cNvPr>
          <p:cNvSpPr/>
          <p:nvPr/>
        </p:nvSpPr>
        <p:spPr>
          <a:xfrm>
            <a:off x="2043101" y="138252"/>
            <a:ext cx="5057795" cy="707886"/>
          </a:xfrm>
          <a:prstGeom prst="rect">
            <a:avLst/>
          </a:prstGeom>
        </p:spPr>
        <p:txBody>
          <a:bodyPr wrap="none">
            <a:spAutoFit/>
          </a:bodyPr>
          <a:lstStyle/>
          <a:p>
            <a:r>
              <a:rPr lang="en-US" sz="4000" b="1" dirty="0">
                <a:solidFill>
                  <a:srgbClr val="E2C300"/>
                </a:solidFill>
                <a:latin typeface="Franklin Gothic Book" panose="020B0503020102020204" pitchFamily="34" charset="0"/>
                <a:cs typeface="Perpetua"/>
              </a:rPr>
              <a:t>A “Clinical Continuum”</a:t>
            </a:r>
            <a:endParaRPr lang="en-US" sz="4000" dirty="0">
              <a:solidFill>
                <a:srgbClr val="E2C300"/>
              </a:solidFill>
              <a:latin typeface="Franklin Gothic Book" panose="020B0503020102020204" pitchFamily="34" charset="0"/>
            </a:endParaRPr>
          </a:p>
        </p:txBody>
      </p:sp>
    </p:spTree>
    <p:extLst>
      <p:ext uri="{BB962C8B-B14F-4D97-AF65-F5344CB8AC3E}">
        <p14:creationId xmlns:p14="http://schemas.microsoft.com/office/powerpoint/2010/main" val="2937700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fade">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6">
                                            <p:txEl>
                                              <p:pRg st="8" end="8"/>
                                            </p:txEl>
                                          </p:spTgt>
                                        </p:tgtEl>
                                        <p:attrNameLst>
                                          <p:attrName>style.visibility</p:attrName>
                                        </p:attrNameLst>
                                      </p:cBhvr>
                                      <p:to>
                                        <p:strVal val="visible"/>
                                      </p:to>
                                    </p:set>
                                    <p:animEffect transition="in" filter="fade">
                                      <p:cBhvr>
                                        <p:cTn id="42"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26320</TotalTime>
  <Words>2733</Words>
  <Application>Microsoft Macintosh PowerPoint</Application>
  <PresentationFormat>On-screen Show (4:3)</PresentationFormat>
  <Paragraphs>295</Paragraphs>
  <Slides>23</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Franklin Gothic Book</vt:lpstr>
      <vt:lpstr>Wingdings</vt:lpstr>
      <vt:lpstr>Wingdings 2</vt:lpstr>
      <vt:lpstr>Office Theme</vt:lpstr>
      <vt:lpstr>George Mason University Secondary Education (SEED) Program</vt:lpstr>
      <vt:lpstr>Introductions</vt:lpstr>
      <vt:lpstr>Introductions, continued</vt:lpstr>
      <vt:lpstr>Licensure Areas</vt:lpstr>
      <vt:lpstr>PowerPoint Presentation</vt:lpstr>
      <vt:lpstr>Master of Education Degree: 35 credits Graduate Licensure Certificate: 23 credits Undergraduate Licensure Certificate: 23 credits</vt:lpstr>
      <vt:lpstr>PowerPoint Presentation</vt:lpstr>
      <vt:lpstr>Professional Dispositions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Why SEED @ Mason?</vt:lpstr>
      <vt:lpstr>How Do I Get Admitted?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chesnut anne</dc:creator>
  <cp:lastModifiedBy>Kristien Zenkov</cp:lastModifiedBy>
  <cp:revision>135</cp:revision>
  <cp:lastPrinted>2019-11-12T20:29:22Z</cp:lastPrinted>
  <dcterms:created xsi:type="dcterms:W3CDTF">2019-09-17T12:12:25Z</dcterms:created>
  <dcterms:modified xsi:type="dcterms:W3CDTF">2020-11-20T03:30:45Z</dcterms:modified>
</cp:coreProperties>
</file>