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29"/>
  </p:notesMasterIdLst>
  <p:sldIdLst>
    <p:sldId id="256" r:id="rId2"/>
    <p:sldId id="267" r:id="rId3"/>
    <p:sldId id="288" r:id="rId4"/>
    <p:sldId id="297" r:id="rId5"/>
    <p:sldId id="277" r:id="rId6"/>
    <p:sldId id="298" r:id="rId7"/>
    <p:sldId id="299" r:id="rId8"/>
    <p:sldId id="279" r:id="rId9"/>
    <p:sldId id="300" r:id="rId10"/>
    <p:sldId id="260" r:id="rId11"/>
    <p:sldId id="261" r:id="rId12"/>
    <p:sldId id="264" r:id="rId13"/>
    <p:sldId id="265" r:id="rId14"/>
    <p:sldId id="262" r:id="rId15"/>
    <p:sldId id="268" r:id="rId16"/>
    <p:sldId id="257" r:id="rId17"/>
    <p:sldId id="258" r:id="rId18"/>
    <p:sldId id="270" r:id="rId19"/>
    <p:sldId id="271" r:id="rId20"/>
    <p:sldId id="302" r:id="rId21"/>
    <p:sldId id="301" r:id="rId22"/>
    <p:sldId id="274" r:id="rId23"/>
    <p:sldId id="263" r:id="rId24"/>
    <p:sldId id="290" r:id="rId25"/>
    <p:sldId id="291" r:id="rId26"/>
    <p:sldId id="296"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FC8730"/>
    <a:srgbClr val="FF9900"/>
    <a:srgbClr val="09B2C9"/>
    <a:srgbClr val="FF6600"/>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53"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1762D-4509-4377-B6A9-691B146AFF34}"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3F01E-D169-49B6-BD45-AD9E8FE0A9DA}" type="slidenum">
              <a:rPr lang="en-US" smtClean="0"/>
              <a:t>‹#›</a:t>
            </a:fld>
            <a:endParaRPr lang="en-US"/>
          </a:p>
        </p:txBody>
      </p:sp>
    </p:spTree>
    <p:extLst>
      <p:ext uri="{BB962C8B-B14F-4D97-AF65-F5344CB8AC3E}">
        <p14:creationId xmlns:p14="http://schemas.microsoft.com/office/powerpoint/2010/main" val="363167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latin typeface="Arial" panose="020B0604020202020204" pitchFamily="34" charset="0"/>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6BB31D13-EB6D-4FBF-9C39-B0DF58A786D0}" type="datetime1">
              <a:rPr lang="en-US" smtClean="0"/>
              <a:t>9/30/2024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latin typeface="Arial" panose="020B0604020202020204" pitchFamily="34" charset="0"/>
                <a:cs typeface="Arial" panose="020B0604020202020204" pitchFamily="34" charset="0"/>
              </a:defRPr>
            </a:lvl1pPr>
          </a:lstStyle>
          <a:p>
            <a:fld id="{25A07329-396D-463C-B996-2E4DA17F4CAD}"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72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BA874-8981-4FBA-8767-4CCB6B1BDDC8}"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346038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C4EB2-9870-49A7-B1A8-264691FAD6DE}"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273052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6E635D-34B0-4629-96D1-FFFBB623A16F}"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5A07329-396D-463C-B996-2E4DA17F4CAD}" type="slidenum">
              <a:rPr lang="en-US" smtClean="0"/>
              <a:pPr/>
              <a:t>‹#›</a:t>
            </a:fld>
            <a:endParaRPr lang="en-US" dirty="0"/>
          </a:p>
        </p:txBody>
      </p:sp>
    </p:spTree>
    <p:extLst>
      <p:ext uri="{BB962C8B-B14F-4D97-AF65-F5344CB8AC3E}">
        <p14:creationId xmlns:p14="http://schemas.microsoft.com/office/powerpoint/2010/main" val="297648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B0918F-91D3-49EA-9EF0-3581856E0A9E}"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2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B43943-A1A5-40EC-83C7-8C62EA6E4606}"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420740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7F0FD-D06F-4D9B-8179-E5E0C0DAC513}" type="datetime1">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356779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1C2988-6999-4190-96F1-44EA2EC89BFC}" type="datetime1">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85707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E41C2-F095-43AB-AA62-E70867FD1529}" type="datetime1">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353444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B4B60A-6FF7-4B05-B6E1-9D7C47D6D977}"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165628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707C56-94AE-41CC-9AB4-265C404DEC48}"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75359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9775438-AD42-4209-91F4-85EC98DE85C8}" type="datetime1">
              <a:rPr lang="en-US" smtClean="0"/>
              <a:t>9/30/2024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5A07329-396D-463C-B996-2E4DA17F4CAD}" type="slidenum">
              <a:rPr lang="en-US" smtClean="0"/>
              <a:t>‹#›</a:t>
            </a:fld>
            <a:endParaRPr lang="en-US"/>
          </a:p>
        </p:txBody>
      </p:sp>
    </p:spTree>
    <p:extLst>
      <p:ext uri="{BB962C8B-B14F-4D97-AF65-F5344CB8AC3E}">
        <p14:creationId xmlns:p14="http://schemas.microsoft.com/office/powerpoint/2010/main" val="123070120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ehd.gmu.edu/aero/assess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s://cehd.gmu.edu/aero/assessments/" TargetMode="External"/><Relationship Id="rId2" Type="http://schemas.openxmlformats.org/officeDocument/2006/relationships/hyperlink" Target="mailto:viahelp@gmu.edu"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iahelp@gmu.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cehd.gmu.edu/aero/assessment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6E91D2-F771-4CFF-AD52-CB9AA26549F0}"/>
              </a:ext>
            </a:extLst>
          </p:cNvPr>
          <p:cNvSpPr>
            <a:spLocks noGrp="1"/>
          </p:cNvSpPr>
          <p:nvPr>
            <p:ph type="subTitle" idx="1"/>
          </p:nvPr>
        </p:nvSpPr>
        <p:spPr>
          <a:xfrm>
            <a:off x="1709528" y="3998755"/>
            <a:ext cx="8767860" cy="1388165"/>
          </a:xfrm>
        </p:spPr>
        <p:txBody>
          <a:bodyPr>
            <a:normAutofit/>
          </a:bodyPr>
          <a:lstStyle/>
          <a:p>
            <a:r>
              <a:rPr lang="en-US" sz="1800" dirty="0"/>
              <a:t>George Mason University Fall 2024</a:t>
            </a:r>
          </a:p>
        </p:txBody>
      </p:sp>
      <p:sp>
        <p:nvSpPr>
          <p:cNvPr id="4" name="Slide Number Placeholder 3">
            <a:extLst>
              <a:ext uri="{FF2B5EF4-FFF2-40B4-BE49-F238E27FC236}">
                <a16:creationId xmlns:a16="http://schemas.microsoft.com/office/drawing/2014/main" id="{FAAF98B4-5E3D-428C-B62A-7FF7B60FEDF1}"/>
              </a:ext>
            </a:extLst>
          </p:cNvPr>
          <p:cNvSpPr>
            <a:spLocks noGrp="1"/>
          </p:cNvSpPr>
          <p:nvPr>
            <p:ph type="sldNum" sz="quarter" idx="12"/>
          </p:nvPr>
        </p:nvSpPr>
        <p:spPr/>
        <p:txBody>
          <a:bodyPr/>
          <a:lstStyle/>
          <a:p>
            <a:fld id="{25A07329-396D-463C-B996-2E4DA17F4CAD}" type="slidenum">
              <a:rPr lang="en-US" smtClean="0"/>
              <a:t>1</a:t>
            </a:fld>
            <a:endParaRPr lang="en-US" dirty="0"/>
          </a:p>
        </p:txBody>
      </p:sp>
      <p:sp>
        <p:nvSpPr>
          <p:cNvPr id="6" name="Subtitle 2">
            <a:extLst>
              <a:ext uri="{FF2B5EF4-FFF2-40B4-BE49-F238E27FC236}">
                <a16:creationId xmlns:a16="http://schemas.microsoft.com/office/drawing/2014/main" id="{6E80E0AE-A9F0-4964-8837-214023FBBF2A}"/>
              </a:ext>
            </a:extLst>
          </p:cNvPr>
          <p:cNvSpPr txBox="1">
            <a:spLocks/>
          </p:cNvSpPr>
          <p:nvPr/>
        </p:nvSpPr>
        <p:spPr>
          <a:xfrm>
            <a:off x="824527" y="1903541"/>
            <a:ext cx="10537861" cy="20952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n-US" sz="3600" b="1" dirty="0"/>
              <a:t>Faculty Instructions: Accessing, Reviewing and Scoring Course Based Assessments in VIA/SLL</a:t>
            </a:r>
            <a:endParaRPr lang="en-US" sz="3600" dirty="0"/>
          </a:p>
        </p:txBody>
      </p:sp>
    </p:spTree>
    <p:extLst>
      <p:ext uri="{BB962C8B-B14F-4D97-AF65-F5344CB8AC3E}">
        <p14:creationId xmlns:p14="http://schemas.microsoft.com/office/powerpoint/2010/main" val="273998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CECD-88CD-4D2C-B6C1-F4FE4DFDA63B}"/>
              </a:ext>
            </a:extLst>
          </p:cNvPr>
          <p:cNvSpPr>
            <a:spLocks noGrp="1"/>
          </p:cNvSpPr>
          <p:nvPr>
            <p:ph type="title"/>
          </p:nvPr>
        </p:nvSpPr>
        <p:spPr>
          <a:xfrm>
            <a:off x="423786" y="535963"/>
            <a:ext cx="10611961" cy="519477"/>
          </a:xfrm>
        </p:spPr>
        <p:txBody>
          <a:bodyPr>
            <a:normAutofit fontScale="90000"/>
          </a:bodyPr>
          <a:lstStyle/>
          <a:p>
            <a:r>
              <a:rPr lang="en-US" sz="3600" dirty="0">
                <a:latin typeface="Arial" panose="020B0604020202020204" pitchFamily="34" charset="0"/>
                <a:cs typeface="Arial" panose="020B0604020202020204" pitchFamily="34" charset="0"/>
              </a:rPr>
              <a:t>The Assessment</a:t>
            </a:r>
          </a:p>
        </p:txBody>
      </p:sp>
      <p:sp>
        <p:nvSpPr>
          <p:cNvPr id="11" name="TextBox 10">
            <a:extLst>
              <a:ext uri="{FF2B5EF4-FFF2-40B4-BE49-F238E27FC236}">
                <a16:creationId xmlns:a16="http://schemas.microsoft.com/office/drawing/2014/main" id="{8425FFD5-F9A2-4F76-B38E-9AFA539C6984}"/>
              </a:ext>
            </a:extLst>
          </p:cNvPr>
          <p:cNvSpPr txBox="1"/>
          <p:nvPr/>
        </p:nvSpPr>
        <p:spPr>
          <a:xfrm>
            <a:off x="7936764" y="1699417"/>
            <a:ext cx="3858623" cy="4216539"/>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You will notice a “Create Activity” button on the top right, do not click on this; </a:t>
            </a:r>
            <a:r>
              <a:rPr lang="en-US" sz="1400" dirty="0">
                <a:latin typeface="Arial" panose="020B0604020202020204" pitchFamily="34" charset="0"/>
                <a:cs typeface="Arial" panose="020B0604020202020204" pitchFamily="34" charset="0"/>
              </a:rPr>
              <a:t>all of your assessments have been set up for you by AERO. There may be multiple assessments for a particular course, you may need to scroll down to view them all. </a:t>
            </a:r>
            <a:r>
              <a:rPr lang="en-US" sz="1400" b="1" dirty="0">
                <a:latin typeface="Arial" panose="020B0604020202020204" pitchFamily="34" charset="0"/>
                <a:cs typeface="Arial" panose="020B0604020202020204" pitchFamily="34" charset="0"/>
              </a:rPr>
              <a:t>CLICK</a:t>
            </a:r>
            <a:r>
              <a:rPr lang="en-US" sz="1400" dirty="0">
                <a:latin typeface="Arial" panose="020B0604020202020204" pitchFamily="34" charset="0"/>
                <a:cs typeface="Arial" panose="020B0604020202020204" pitchFamily="34" charset="0"/>
              </a:rPr>
              <a:t> directly on an assessment title to score the assessment.</a:t>
            </a:r>
          </a:p>
          <a:p>
            <a:endParaRPr lang="en-US" sz="1400" dirty="0">
              <a:solidFill>
                <a:srgbClr val="7030A0"/>
              </a:solidFill>
              <a:latin typeface="Arial" panose="020B0604020202020204" pitchFamily="34" charset="0"/>
              <a:cs typeface="Arial" panose="020B0604020202020204" pitchFamily="34" charset="0"/>
            </a:endParaRPr>
          </a:p>
          <a:p>
            <a:endParaRPr lang="en-US" sz="1400" dirty="0">
              <a:solidFill>
                <a:srgbClr val="7030A0"/>
              </a:solidFill>
              <a:latin typeface="Arial" panose="020B0604020202020204" pitchFamily="34" charset="0"/>
              <a:cs typeface="Arial" panose="020B0604020202020204" pitchFamily="34" charset="0"/>
            </a:endParaRPr>
          </a:p>
          <a:p>
            <a:endParaRPr lang="en-US" sz="14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Observational Workflow-This is currently ONLY APPLICABLE to a handful of specific rubrics, including the Professional Dispositions in the Field (PDF) in the initial teacher licensure courses.</a:t>
            </a:r>
            <a:r>
              <a:rPr lang="en-US" sz="1400" dirty="0">
                <a:solidFill>
                  <a:srgbClr val="00206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When AERO sets up a rubric with an Observational Workflow, there is no option for students to upload and you may score the assessment at any time</a:t>
            </a:r>
          </a:p>
          <a:p>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38C9EB1-622B-4DEE-A0C5-AA5AEAC937E7}"/>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9141021-4EA6-4E78-BA78-5A6C2288F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86" y="1343488"/>
            <a:ext cx="7322775" cy="4572468"/>
          </a:xfrm>
          <a:prstGeom prst="rect">
            <a:avLst/>
          </a:prstGeom>
          <a:effectLst>
            <a:outerShdw blurRad="50800" dist="38100" dir="5400000" algn="t" rotWithShape="0">
              <a:prstClr val="black">
                <a:alpha val="40000"/>
              </a:prstClr>
            </a:outerShdw>
          </a:effectLst>
        </p:spPr>
      </p:pic>
      <p:sp>
        <p:nvSpPr>
          <p:cNvPr id="8" name="Oval 7">
            <a:extLst>
              <a:ext uri="{FF2B5EF4-FFF2-40B4-BE49-F238E27FC236}">
                <a16:creationId xmlns:a16="http://schemas.microsoft.com/office/drawing/2014/main" id="{720ED335-B392-406A-8DE1-80F881B31660}"/>
              </a:ext>
            </a:extLst>
          </p:cNvPr>
          <p:cNvSpPr/>
          <p:nvPr/>
        </p:nvSpPr>
        <p:spPr>
          <a:xfrm>
            <a:off x="6673990" y="1132745"/>
            <a:ext cx="1072571" cy="84121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1BF7692-4659-486D-B02C-89C686BA1132}"/>
              </a:ext>
            </a:extLst>
          </p:cNvPr>
          <p:cNvCxnSpPr>
            <a:cxnSpLocks/>
          </p:cNvCxnSpPr>
          <p:nvPr/>
        </p:nvCxnSpPr>
        <p:spPr>
          <a:xfrm>
            <a:off x="6831063" y="1253458"/>
            <a:ext cx="758423" cy="594830"/>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rrow: Down 6">
            <a:extLst>
              <a:ext uri="{FF2B5EF4-FFF2-40B4-BE49-F238E27FC236}">
                <a16:creationId xmlns:a16="http://schemas.microsoft.com/office/drawing/2014/main" id="{60DC03A8-80C0-42E3-80CE-F49C058F587E}"/>
              </a:ext>
            </a:extLst>
          </p:cNvPr>
          <p:cNvSpPr/>
          <p:nvPr/>
        </p:nvSpPr>
        <p:spPr>
          <a:xfrm rot="9960000">
            <a:off x="1345782" y="1926126"/>
            <a:ext cx="549149" cy="54103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C17EF1F-CE88-4188-A10B-0DDCA75EA2ED}"/>
              </a:ext>
            </a:extLst>
          </p:cNvPr>
          <p:cNvSpPr/>
          <p:nvPr/>
        </p:nvSpPr>
        <p:spPr>
          <a:xfrm>
            <a:off x="429743" y="4661354"/>
            <a:ext cx="2005345" cy="657820"/>
          </a:xfrm>
          <a:prstGeom prst="ellips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17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1348-246A-4E24-9D06-D13121AFCB80}"/>
              </a:ext>
            </a:extLst>
          </p:cNvPr>
          <p:cNvSpPr>
            <a:spLocks noGrp="1"/>
          </p:cNvSpPr>
          <p:nvPr>
            <p:ph type="title"/>
          </p:nvPr>
        </p:nvSpPr>
        <p:spPr>
          <a:xfrm>
            <a:off x="570549" y="211273"/>
            <a:ext cx="10698322" cy="860835"/>
          </a:xfrm>
        </p:spPr>
        <p:txBody>
          <a:bodyPr>
            <a:normAutofit/>
          </a:bodyPr>
          <a:lstStyle/>
          <a:p>
            <a:r>
              <a:rPr lang="en-US" sz="3600" dirty="0">
                <a:latin typeface="Arial" panose="020B0604020202020204" pitchFamily="34" charset="0"/>
                <a:cs typeface="Arial" panose="020B0604020202020204" pitchFamily="34" charset="0"/>
              </a:rPr>
              <a:t>Assessment Status</a:t>
            </a:r>
          </a:p>
        </p:txBody>
      </p:sp>
      <p:sp>
        <p:nvSpPr>
          <p:cNvPr id="5" name="TextBox 4">
            <a:extLst>
              <a:ext uri="{FF2B5EF4-FFF2-40B4-BE49-F238E27FC236}">
                <a16:creationId xmlns:a16="http://schemas.microsoft.com/office/drawing/2014/main" id="{D7FD5C84-A823-4218-BDC1-AC6FEF6A424C}"/>
              </a:ext>
            </a:extLst>
          </p:cNvPr>
          <p:cNvSpPr txBox="1"/>
          <p:nvPr/>
        </p:nvSpPr>
        <p:spPr>
          <a:xfrm>
            <a:off x="7545819" y="1072109"/>
            <a:ext cx="4326407" cy="4253537"/>
          </a:xfrm>
          <a:prstGeom prst="rect">
            <a:avLst/>
          </a:prstGeom>
          <a:noFill/>
        </p:spPr>
        <p:txBody>
          <a:bodyPr wrap="square" rtlCol="0">
            <a:spAutoFit/>
          </a:bodyPr>
          <a:lstStyle/>
          <a:p>
            <a:pPr>
              <a:lnSpc>
                <a:spcPct val="150000"/>
              </a:lnSpc>
            </a:pPr>
            <a:r>
              <a:rPr lang="en-US" sz="1400" b="1" dirty="0">
                <a:solidFill>
                  <a:srgbClr val="FF6600"/>
                </a:solidFill>
                <a:latin typeface="Arial" panose="020B0604020202020204" pitchFamily="34" charset="0"/>
                <a:cs typeface="Arial" panose="020B0604020202020204" pitchFamily="34" charset="0"/>
              </a:rPr>
              <a:t>Awaiting Submission</a:t>
            </a:r>
          </a:p>
          <a:p>
            <a:pPr>
              <a:lnSpc>
                <a:spcPct val="150000"/>
              </a:lnSpc>
            </a:pPr>
            <a:r>
              <a:rPr lang="en-US" sz="1400" dirty="0">
                <a:latin typeface="Arial" panose="020B0604020202020204" pitchFamily="34" charset="0"/>
                <a:cs typeface="Arial" panose="020B0604020202020204" pitchFamily="34" charset="0"/>
              </a:rPr>
              <a:t>Student has not uploaded work. Student must submit work OR faculty must use Force Submit (slides 12-13) to change status to “Awaiting Assessment”.</a:t>
            </a:r>
          </a:p>
          <a:p>
            <a:pPr>
              <a:lnSpc>
                <a:spcPct val="150000"/>
              </a:lnSpc>
            </a:pPr>
            <a:endParaRPr lang="en-US" sz="1400" dirty="0">
              <a:latin typeface="Arial" panose="020B0604020202020204" pitchFamily="34" charset="0"/>
              <a:cs typeface="Arial" panose="020B0604020202020204" pitchFamily="34" charset="0"/>
            </a:endParaRPr>
          </a:p>
          <a:p>
            <a:pPr>
              <a:lnSpc>
                <a:spcPct val="150000"/>
              </a:lnSpc>
            </a:pPr>
            <a:r>
              <a:rPr lang="en-US" sz="1400" b="1" dirty="0">
                <a:solidFill>
                  <a:srgbClr val="09B2C9"/>
                </a:solidFill>
                <a:latin typeface="Arial" panose="020B0604020202020204" pitchFamily="34" charset="0"/>
                <a:cs typeface="Arial" panose="020B0604020202020204" pitchFamily="34" charset="0"/>
              </a:rPr>
              <a:t>Awaiting Assessment</a:t>
            </a:r>
          </a:p>
          <a:p>
            <a:pPr>
              <a:lnSpc>
                <a:spcPct val="150000"/>
              </a:lnSpc>
            </a:pPr>
            <a:r>
              <a:rPr lang="en-US" sz="1400" dirty="0">
                <a:solidFill>
                  <a:srgbClr val="09B2C9"/>
                </a:solidFill>
                <a:latin typeface="Arial" panose="020B0604020202020204" pitchFamily="34" charset="0"/>
                <a:cs typeface="Arial" panose="020B0604020202020204" pitchFamily="34" charset="0"/>
              </a:rPr>
              <a:t> </a:t>
            </a:r>
            <a:r>
              <a:rPr lang="en-US" sz="1400" b="1" dirty="0">
                <a:highlight>
                  <a:srgbClr val="FFFF00"/>
                </a:highlight>
                <a:latin typeface="Arial" panose="020B0604020202020204" pitchFamily="34" charset="0"/>
                <a:cs typeface="Arial" panose="020B0604020202020204" pitchFamily="34" charset="0"/>
              </a:rPr>
              <a:t>Assessment can be scored.</a:t>
            </a:r>
          </a:p>
          <a:p>
            <a:pPr>
              <a:lnSpc>
                <a:spcPct val="150000"/>
              </a:lnSpc>
            </a:pPr>
            <a:endParaRPr lang="en-US" sz="1400" dirty="0">
              <a:latin typeface="Arial" panose="020B0604020202020204" pitchFamily="34" charset="0"/>
              <a:cs typeface="Arial" panose="020B0604020202020204" pitchFamily="34" charset="0"/>
            </a:endParaRPr>
          </a:p>
          <a:p>
            <a:pPr>
              <a:lnSpc>
                <a:spcPct val="150000"/>
              </a:lnSpc>
            </a:pPr>
            <a:r>
              <a:rPr lang="en-US" sz="1400" b="1" dirty="0">
                <a:solidFill>
                  <a:srgbClr val="002060"/>
                </a:solidFill>
                <a:latin typeface="Arial" panose="020B0604020202020204" pitchFamily="34" charset="0"/>
                <a:cs typeface="Arial" panose="020B0604020202020204" pitchFamily="34" charset="0"/>
              </a:rPr>
              <a:t>Done</a:t>
            </a:r>
          </a:p>
          <a:p>
            <a:pPr>
              <a:lnSpc>
                <a:spcPct val="150000"/>
              </a:lnSpc>
            </a:pPr>
            <a:r>
              <a:rPr lang="en-US" sz="1400" dirty="0">
                <a:latin typeface="Arial" panose="020B0604020202020204" pitchFamily="34" charset="0"/>
                <a:cs typeface="Arial" panose="020B0604020202020204" pitchFamily="34" charset="0"/>
              </a:rPr>
              <a:t>Assessment rubric has been scored. To make changes or allow a student to resubmit, see slides 20-21.</a:t>
            </a:r>
          </a:p>
        </p:txBody>
      </p:sp>
      <p:pic>
        <p:nvPicPr>
          <p:cNvPr id="9" name="Picture 8">
            <a:extLst>
              <a:ext uri="{FF2B5EF4-FFF2-40B4-BE49-F238E27FC236}">
                <a16:creationId xmlns:a16="http://schemas.microsoft.com/office/drawing/2014/main" id="{834D6893-6536-4B15-A2B7-F7C3190E0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49" y="999199"/>
            <a:ext cx="6662589" cy="4234764"/>
          </a:xfrm>
          <a:prstGeom prst="rect">
            <a:avLst/>
          </a:prstGeom>
          <a:effectLst>
            <a:outerShdw blurRad="50800" dist="50800" dir="5400000" algn="ctr" rotWithShape="0">
              <a:schemeClr val="tx1">
                <a:lumMod val="50000"/>
                <a:lumOff val="50000"/>
                <a:alpha val="93000"/>
              </a:schemeClr>
            </a:outerShdw>
          </a:effectLst>
        </p:spPr>
      </p:pic>
      <p:sp>
        <p:nvSpPr>
          <p:cNvPr id="6" name="Arrow: Down 5">
            <a:extLst>
              <a:ext uri="{FF2B5EF4-FFF2-40B4-BE49-F238E27FC236}">
                <a16:creationId xmlns:a16="http://schemas.microsoft.com/office/drawing/2014/main" id="{398FBBE4-BAF7-4C52-AC5F-BA9BC98A3E41}"/>
              </a:ext>
            </a:extLst>
          </p:cNvPr>
          <p:cNvSpPr/>
          <p:nvPr/>
        </p:nvSpPr>
        <p:spPr>
          <a:xfrm rot="16320000">
            <a:off x="856713" y="3606452"/>
            <a:ext cx="549149" cy="54103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764F69-DC50-4537-92C2-EA158EB61B42}"/>
              </a:ext>
            </a:extLst>
          </p:cNvPr>
          <p:cNvSpPr>
            <a:spLocks noGrp="1"/>
          </p:cNvSpPr>
          <p:nvPr>
            <p:ph type="sldNum" sz="quarter" idx="12"/>
          </p:nvPr>
        </p:nvSpPr>
        <p:spPr>
          <a:xfrm>
            <a:off x="9282637" y="6281602"/>
            <a:ext cx="1706217" cy="365125"/>
          </a:xfrm>
        </p:spPr>
        <p:txBody>
          <a:bodyPr/>
          <a:lstStyle/>
          <a:p>
            <a:fld id="{25A07329-396D-463C-B996-2E4DA17F4CAD}"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4E4AD3-A590-4F53-92D5-812840359625}"/>
              </a:ext>
            </a:extLst>
          </p:cNvPr>
          <p:cNvSpPr txBox="1"/>
          <p:nvPr/>
        </p:nvSpPr>
        <p:spPr>
          <a:xfrm>
            <a:off x="570550" y="5603630"/>
            <a:ext cx="6779820" cy="110799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a student’s status reads “Awaiting Assessment” you may score the rubric for this student.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on the row, with the student’s name, to access the assessment rubric.</a:t>
            </a:r>
          </a:p>
          <a:p>
            <a:endParaRPr lang="en-US" dirty="0"/>
          </a:p>
        </p:txBody>
      </p:sp>
    </p:spTree>
    <p:extLst>
      <p:ext uri="{BB962C8B-B14F-4D97-AF65-F5344CB8AC3E}">
        <p14:creationId xmlns:p14="http://schemas.microsoft.com/office/powerpoint/2010/main" val="339263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EDD31B-8446-41E6-9165-DC5ECBC60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86" y="1795348"/>
            <a:ext cx="6834631" cy="2067220"/>
          </a:xfrm>
          <a:prstGeom prst="rect">
            <a:avLst/>
          </a:prstGeom>
        </p:spPr>
      </p:pic>
      <p:sp>
        <p:nvSpPr>
          <p:cNvPr id="2" name="Title 1">
            <a:extLst>
              <a:ext uri="{FF2B5EF4-FFF2-40B4-BE49-F238E27FC236}">
                <a16:creationId xmlns:a16="http://schemas.microsoft.com/office/drawing/2014/main" id="{DCF486A5-4CE5-47B2-ACB9-A4A3DE3DA89D}"/>
              </a:ext>
            </a:extLst>
          </p:cNvPr>
          <p:cNvSpPr>
            <a:spLocks noGrp="1"/>
          </p:cNvSpPr>
          <p:nvPr>
            <p:ph type="title"/>
          </p:nvPr>
        </p:nvSpPr>
        <p:spPr>
          <a:xfrm>
            <a:off x="613421" y="193040"/>
            <a:ext cx="10422326" cy="1625342"/>
          </a:xfrm>
        </p:spPr>
        <p:txBody>
          <a:bodyPr>
            <a:normAutofit/>
          </a:bodyPr>
          <a:lstStyle/>
          <a:p>
            <a:r>
              <a:rPr lang="en-US" sz="3600" dirty="0"/>
              <a:t>*Force Submit</a:t>
            </a:r>
          </a:p>
        </p:txBody>
      </p:sp>
      <p:sp>
        <p:nvSpPr>
          <p:cNvPr id="10" name="TextBox 9">
            <a:extLst>
              <a:ext uri="{FF2B5EF4-FFF2-40B4-BE49-F238E27FC236}">
                <a16:creationId xmlns:a16="http://schemas.microsoft.com/office/drawing/2014/main" id="{5042CCF6-43AC-4C44-A8D6-340107C5E338}"/>
              </a:ext>
            </a:extLst>
          </p:cNvPr>
          <p:cNvSpPr txBox="1"/>
          <p:nvPr/>
        </p:nvSpPr>
        <p:spPr>
          <a:xfrm>
            <a:off x="613421" y="5219402"/>
            <a:ext cx="10965155" cy="1323439"/>
          </a:xfrm>
          <a:prstGeom prst="rect">
            <a:avLst/>
          </a:prstGeom>
          <a:noFill/>
        </p:spPr>
        <p:txBody>
          <a:bodyPr wrap="square" rtlCol="0">
            <a:spAutoFit/>
          </a:bodyPr>
          <a:lstStyle/>
          <a:p>
            <a:r>
              <a:rPr lang="en-US" sz="1600" dirty="0"/>
              <a:t>If one or more students have not submitted, but you would like to assess them anyway</a:t>
            </a:r>
            <a:r>
              <a:rPr lang="en-US" sz="1600" b="1" dirty="0"/>
              <a:t>, CLICK </a:t>
            </a:r>
            <a:r>
              <a:rPr lang="en-US" sz="1600" dirty="0"/>
              <a:t>on “Bulk Actions”, then “Force Submission” and check the box next to each name (or </a:t>
            </a:r>
            <a:r>
              <a:rPr lang="en-US" sz="1600" b="1" dirty="0"/>
              <a:t>CLICK</a:t>
            </a:r>
            <a:r>
              <a:rPr lang="en-US" sz="1600" dirty="0"/>
              <a:t> the box at the top, next to the word students, to select all), then </a:t>
            </a:r>
            <a:r>
              <a:rPr lang="en-US" sz="1600" b="1" dirty="0"/>
              <a:t>CLICK</a:t>
            </a:r>
            <a:r>
              <a:rPr lang="en-US" sz="1600" dirty="0"/>
              <a:t> on “Force Submit</a:t>
            </a:r>
            <a:r>
              <a:rPr lang="en-US" sz="1600" i="1" dirty="0"/>
              <a:t>.”  </a:t>
            </a:r>
          </a:p>
          <a:p>
            <a:endParaRPr lang="en-US" sz="1600" i="1" dirty="0"/>
          </a:p>
          <a:p>
            <a:r>
              <a:rPr lang="en-US" sz="1600" i="1" dirty="0"/>
              <a:t>*If the student is already “Awaiting Assessment” proceed to slide 14.</a:t>
            </a:r>
          </a:p>
        </p:txBody>
      </p:sp>
      <p:sp>
        <p:nvSpPr>
          <p:cNvPr id="13" name="Arrow: Down 12">
            <a:extLst>
              <a:ext uri="{FF2B5EF4-FFF2-40B4-BE49-F238E27FC236}">
                <a16:creationId xmlns:a16="http://schemas.microsoft.com/office/drawing/2014/main" id="{C7B642CB-A94E-4874-B1F8-E79D5D981891}"/>
              </a:ext>
            </a:extLst>
          </p:cNvPr>
          <p:cNvSpPr/>
          <p:nvPr/>
        </p:nvSpPr>
        <p:spPr>
          <a:xfrm rot="14400000">
            <a:off x="5277212" y="2939454"/>
            <a:ext cx="465215" cy="458326"/>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3BB9C2C-B9DA-460D-B730-25AE9CEEE2CE}"/>
              </a:ext>
            </a:extLst>
          </p:cNvPr>
          <p:cNvSpPr>
            <a:spLocks noGrp="1"/>
          </p:cNvSpPr>
          <p:nvPr>
            <p:ph type="sldNum" sz="quarter" idx="12"/>
          </p:nvPr>
        </p:nvSpPr>
        <p:spPr/>
        <p:txBody>
          <a:bodyPr/>
          <a:lstStyle/>
          <a:p>
            <a:fld id="{25A07329-396D-463C-B996-2E4DA17F4CAD}" type="slidenum">
              <a:rPr lang="en-US" smtClean="0"/>
              <a:t>12</a:t>
            </a:fld>
            <a:endParaRPr lang="en-US" dirty="0"/>
          </a:p>
        </p:txBody>
      </p:sp>
      <p:pic>
        <p:nvPicPr>
          <p:cNvPr id="9" name="Picture 8">
            <a:extLst>
              <a:ext uri="{FF2B5EF4-FFF2-40B4-BE49-F238E27FC236}">
                <a16:creationId xmlns:a16="http://schemas.microsoft.com/office/drawing/2014/main" id="{5611EBC3-BA16-444D-9D06-21C4F34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052" y="758975"/>
            <a:ext cx="4256520" cy="3953482"/>
          </a:xfrm>
          <a:prstGeom prst="rect">
            <a:avLst/>
          </a:prstGeom>
        </p:spPr>
      </p:pic>
      <p:sp>
        <p:nvSpPr>
          <p:cNvPr id="14" name="Arrow: Down 13">
            <a:extLst>
              <a:ext uri="{FF2B5EF4-FFF2-40B4-BE49-F238E27FC236}">
                <a16:creationId xmlns:a16="http://schemas.microsoft.com/office/drawing/2014/main" id="{81A62FE6-4EC1-4616-B321-220EC662509E}"/>
              </a:ext>
            </a:extLst>
          </p:cNvPr>
          <p:cNvSpPr/>
          <p:nvPr/>
        </p:nvSpPr>
        <p:spPr>
          <a:xfrm rot="14400000">
            <a:off x="10351411" y="4368625"/>
            <a:ext cx="465215" cy="45832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2A068643-8925-41A1-9037-2409164B5188}"/>
              </a:ext>
            </a:extLst>
          </p:cNvPr>
          <p:cNvSpPr/>
          <p:nvPr/>
        </p:nvSpPr>
        <p:spPr>
          <a:xfrm rot="14400000">
            <a:off x="7301210" y="2720230"/>
            <a:ext cx="465215" cy="45832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076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6577-B1E6-4B0D-8DA2-B7B36A55779F}"/>
              </a:ext>
            </a:extLst>
          </p:cNvPr>
          <p:cNvSpPr>
            <a:spLocks noGrp="1"/>
          </p:cNvSpPr>
          <p:nvPr>
            <p:ph type="title"/>
          </p:nvPr>
        </p:nvSpPr>
        <p:spPr>
          <a:xfrm>
            <a:off x="736793" y="0"/>
            <a:ext cx="10281727" cy="1965960"/>
          </a:xfrm>
        </p:spPr>
        <p:txBody>
          <a:bodyPr>
            <a:normAutofit/>
          </a:bodyPr>
          <a:lstStyle/>
          <a:p>
            <a:r>
              <a:rPr lang="en-US" sz="3600" dirty="0"/>
              <a:t>Force Submit</a:t>
            </a:r>
          </a:p>
        </p:txBody>
      </p:sp>
      <p:sp>
        <p:nvSpPr>
          <p:cNvPr id="3" name="TextBox 2">
            <a:extLst>
              <a:ext uri="{FF2B5EF4-FFF2-40B4-BE49-F238E27FC236}">
                <a16:creationId xmlns:a16="http://schemas.microsoft.com/office/drawing/2014/main" id="{2D9D71F6-1D40-4EA8-9144-C28CDB1A565C}"/>
              </a:ext>
            </a:extLst>
          </p:cNvPr>
          <p:cNvSpPr txBox="1"/>
          <p:nvPr/>
        </p:nvSpPr>
        <p:spPr>
          <a:xfrm>
            <a:off x="736793" y="5231821"/>
            <a:ext cx="1054873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Force Submit will move all selected students from “Awaiting Submission” to “Awaiting Assessment.”</a:t>
            </a:r>
          </a:p>
        </p:txBody>
      </p:sp>
      <p:sp>
        <p:nvSpPr>
          <p:cNvPr id="4" name="Slide Number Placeholder 3">
            <a:extLst>
              <a:ext uri="{FF2B5EF4-FFF2-40B4-BE49-F238E27FC236}">
                <a16:creationId xmlns:a16="http://schemas.microsoft.com/office/drawing/2014/main" id="{C7EAEC54-903B-4596-9795-40CC3683B667}"/>
              </a:ext>
            </a:extLst>
          </p:cNvPr>
          <p:cNvSpPr>
            <a:spLocks noGrp="1"/>
          </p:cNvSpPr>
          <p:nvPr>
            <p:ph type="sldNum" sz="quarter" idx="12"/>
          </p:nvPr>
        </p:nvSpPr>
        <p:spPr/>
        <p:txBody>
          <a:bodyPr/>
          <a:lstStyle/>
          <a:p>
            <a:fld id="{25A07329-396D-463C-B996-2E4DA17F4CAD}" type="slidenum">
              <a:rPr lang="en-US" smtClean="0"/>
              <a:t>13</a:t>
            </a:fld>
            <a:endParaRPr lang="en-US" dirty="0"/>
          </a:p>
        </p:txBody>
      </p:sp>
      <p:pic>
        <p:nvPicPr>
          <p:cNvPr id="9" name="Picture 8">
            <a:extLst>
              <a:ext uri="{FF2B5EF4-FFF2-40B4-BE49-F238E27FC236}">
                <a16:creationId xmlns:a16="http://schemas.microsoft.com/office/drawing/2014/main" id="{8BA073AE-466D-47B3-B08E-E393093EC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58" y="1596628"/>
            <a:ext cx="10574683" cy="3012519"/>
          </a:xfrm>
          <a:prstGeom prst="rect">
            <a:avLst/>
          </a:prstGeom>
        </p:spPr>
      </p:pic>
    </p:spTree>
    <p:extLst>
      <p:ext uri="{BB962C8B-B14F-4D97-AF65-F5344CB8AC3E}">
        <p14:creationId xmlns:p14="http://schemas.microsoft.com/office/powerpoint/2010/main" val="124137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1477-526E-4354-AB71-73AEFD8C2F83}"/>
              </a:ext>
            </a:extLst>
          </p:cNvPr>
          <p:cNvSpPr>
            <a:spLocks noGrp="1"/>
          </p:cNvSpPr>
          <p:nvPr>
            <p:ph type="title"/>
          </p:nvPr>
        </p:nvSpPr>
        <p:spPr>
          <a:xfrm>
            <a:off x="352973" y="-47215"/>
            <a:ext cx="10197548" cy="1773237"/>
          </a:xfrm>
        </p:spPr>
        <p:txBody>
          <a:bodyPr>
            <a:normAutofit/>
          </a:bodyPr>
          <a:lstStyle/>
          <a:p>
            <a:r>
              <a:rPr lang="en-US" sz="3600" dirty="0">
                <a:latin typeface="Arial" panose="020B0604020202020204" pitchFamily="34" charset="0"/>
                <a:cs typeface="Arial" panose="020B0604020202020204" pitchFamily="34" charset="0"/>
              </a:rPr>
              <a:t>View or Download Student Work</a:t>
            </a:r>
          </a:p>
        </p:txBody>
      </p:sp>
      <p:sp>
        <p:nvSpPr>
          <p:cNvPr id="3" name="TextBox 2">
            <a:extLst>
              <a:ext uri="{FF2B5EF4-FFF2-40B4-BE49-F238E27FC236}">
                <a16:creationId xmlns:a16="http://schemas.microsoft.com/office/drawing/2014/main" id="{0ED12945-B12C-44C9-AFA9-7E1B6DA5FBE9}"/>
              </a:ext>
            </a:extLst>
          </p:cNvPr>
          <p:cNvSpPr txBox="1"/>
          <p:nvPr/>
        </p:nvSpPr>
        <p:spPr>
          <a:xfrm>
            <a:off x="4916557" y="2093843"/>
            <a:ext cx="6626086" cy="1047478"/>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DD4C7E56-42A4-449F-850D-9A7D307C313F}"/>
              </a:ext>
            </a:extLst>
          </p:cNvPr>
          <p:cNvSpPr txBox="1"/>
          <p:nvPr/>
        </p:nvSpPr>
        <p:spPr>
          <a:xfrm>
            <a:off x="775252" y="4351577"/>
            <a:ext cx="10641495"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Some assessments require/give the option for students to upload work; if work has been uploaded you will have the option to view the work in browser or download, before scoring the rubric. To view work (if any) and score the rubric, take the following steps:</a:t>
            </a:r>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On the Left</a:t>
            </a:r>
            <a:r>
              <a:rPr lang="en-US" sz="1600" dirty="0">
                <a:latin typeface="Arial" panose="020B0604020202020204" pitchFamily="34" charset="0"/>
                <a:cs typeface="Arial" panose="020B0604020202020204" pitchFamily="34" charset="0"/>
              </a:rPr>
              <a:t>- Hover your mouse over the student submission and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to view or download student work.</a:t>
            </a:r>
          </a:p>
          <a:p>
            <a:endParaRPr lang="en-US" sz="1600" dirty="0">
              <a:latin typeface="Arial" panose="020B0604020202020204" pitchFamily="34" charset="0"/>
              <a:cs typeface="Arial" panose="020B0604020202020204" pitchFamily="34" charset="0"/>
            </a:endParaRPr>
          </a:p>
          <a:p>
            <a:r>
              <a:rPr lang="en-US" sz="1600" b="1" dirty="0">
                <a:solidFill>
                  <a:srgbClr val="7030A0"/>
                </a:solidFill>
                <a:latin typeface="Arial" panose="020B0604020202020204" pitchFamily="34" charset="0"/>
                <a:cs typeface="Arial" panose="020B0604020202020204" pitchFamily="34" charset="0"/>
              </a:rPr>
              <a:t>On the Right</a:t>
            </a:r>
            <a:r>
              <a:rPr lang="en-US" sz="1600" dirty="0">
                <a:latin typeface="Arial" panose="020B0604020202020204" pitchFamily="34" charset="0"/>
                <a:cs typeface="Arial" panose="020B0604020202020204" pitchFamily="34" charset="0"/>
              </a:rPr>
              <a:t>-</a:t>
            </a:r>
            <a:r>
              <a:rPr lang="en-US" sz="1600" dirty="0">
                <a:solidFill>
                  <a:srgbClr val="7030A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“Assessment Panel” displays a condensed version of the rubric.</a:t>
            </a:r>
          </a:p>
          <a:p>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821740C-1611-456E-8AA8-D790AEAEA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61" y="1377016"/>
            <a:ext cx="5283125" cy="2641563"/>
          </a:xfrm>
          <a:prstGeom prst="rect">
            <a:avLst/>
          </a:prstGeom>
          <a:effectLst>
            <a:outerShdw blurRad="50800" dist="50800" dir="5400000" algn="ctr" rotWithShape="0">
              <a:schemeClr val="tx1">
                <a:lumMod val="50000"/>
                <a:lumOff val="50000"/>
              </a:schemeClr>
            </a:outerShdw>
          </a:effectLst>
        </p:spPr>
      </p:pic>
      <p:sp>
        <p:nvSpPr>
          <p:cNvPr id="13" name="Arrow: Down 12">
            <a:extLst>
              <a:ext uri="{FF2B5EF4-FFF2-40B4-BE49-F238E27FC236}">
                <a16:creationId xmlns:a16="http://schemas.microsoft.com/office/drawing/2014/main" id="{10A3F0C7-057C-48C9-9AB6-06EB44BA1C7A}"/>
              </a:ext>
            </a:extLst>
          </p:cNvPr>
          <p:cNvSpPr/>
          <p:nvPr/>
        </p:nvSpPr>
        <p:spPr>
          <a:xfrm rot="10980000">
            <a:off x="4746313" y="3493949"/>
            <a:ext cx="549149" cy="541038"/>
          </a:xfrm>
          <a:prstGeom prst="downArrow">
            <a:avLst/>
          </a:prstGeom>
          <a:solidFill>
            <a:srgbClr val="FC873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5BA0FC6-1615-4BA8-9139-21522FDA1DCD}"/>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2A08D8-10E1-4F70-B7E0-EAFAAC2C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280" y="1031797"/>
            <a:ext cx="2528630" cy="3017190"/>
          </a:xfrm>
          <a:prstGeom prst="rect">
            <a:avLst/>
          </a:prstGeom>
          <a:effectLst>
            <a:outerShdw blurRad="50800" dist="50800" dir="2700000" algn="ctr" rotWithShape="0">
              <a:schemeClr val="bg1">
                <a:lumMod val="50000"/>
              </a:schemeClr>
            </a:outerShdw>
          </a:effectLst>
        </p:spPr>
      </p:pic>
      <p:sp>
        <p:nvSpPr>
          <p:cNvPr id="10" name="Oval 9">
            <a:extLst>
              <a:ext uri="{FF2B5EF4-FFF2-40B4-BE49-F238E27FC236}">
                <a16:creationId xmlns:a16="http://schemas.microsoft.com/office/drawing/2014/main" id="{1070E180-6E16-44B9-A011-561597D5340D}"/>
              </a:ext>
            </a:extLst>
          </p:cNvPr>
          <p:cNvSpPr/>
          <p:nvPr/>
        </p:nvSpPr>
        <p:spPr>
          <a:xfrm>
            <a:off x="7753399" y="1012544"/>
            <a:ext cx="1699369" cy="489992"/>
          </a:xfrm>
          <a:prstGeom prst="ellips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4E83-55DC-444D-84C2-E572C1A5115A}"/>
              </a:ext>
            </a:extLst>
          </p:cNvPr>
          <p:cNvSpPr>
            <a:spLocks noGrp="1"/>
          </p:cNvSpPr>
          <p:nvPr>
            <p:ph type="title"/>
          </p:nvPr>
        </p:nvSpPr>
        <p:spPr>
          <a:xfrm>
            <a:off x="801710" y="-7216"/>
            <a:ext cx="9875520" cy="1308100"/>
          </a:xfrm>
        </p:spPr>
        <p:txBody>
          <a:bodyPr>
            <a:normAutofit/>
          </a:bodyPr>
          <a:lstStyle/>
          <a:p>
            <a:r>
              <a:rPr lang="en-US" sz="3400" dirty="0">
                <a:latin typeface="Arial" panose="020B0604020202020204" pitchFamily="34" charset="0"/>
                <a:cs typeface="Arial" panose="020B0604020202020204" pitchFamily="34" charset="0"/>
              </a:rPr>
              <a:t>Scoring the Rubric</a:t>
            </a:r>
          </a:p>
        </p:txBody>
      </p:sp>
      <p:sp>
        <p:nvSpPr>
          <p:cNvPr id="5" name="TextBox 4">
            <a:extLst>
              <a:ext uri="{FF2B5EF4-FFF2-40B4-BE49-F238E27FC236}">
                <a16:creationId xmlns:a16="http://schemas.microsoft.com/office/drawing/2014/main" id="{D395A729-5ABF-44EC-A390-442A9ACF9867}"/>
              </a:ext>
            </a:extLst>
          </p:cNvPr>
          <p:cNvSpPr txBox="1"/>
          <p:nvPr/>
        </p:nvSpPr>
        <p:spPr>
          <a:xfrm>
            <a:off x="404530" y="4795199"/>
            <a:ext cx="7611710" cy="1692771"/>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Once you have opened the student submission in VIA/SLL (as above) or downloaded the file(s), you are ready to score.</a:t>
            </a:r>
          </a:p>
          <a:p>
            <a:endParaRPr lang="en-US" sz="1300" dirty="0">
              <a:latin typeface="Arial" panose="020B0604020202020204" pitchFamily="34" charset="0"/>
              <a:cs typeface="Arial" panose="020B0604020202020204" pitchFamily="34" charset="0"/>
            </a:endParaRPr>
          </a:p>
          <a:p>
            <a:r>
              <a:rPr lang="en-US" sz="1300" b="1" dirty="0">
                <a:solidFill>
                  <a:srgbClr val="00B0F0"/>
                </a:solidFill>
                <a:latin typeface="Arial" panose="020B0604020202020204" pitchFamily="34" charset="0"/>
                <a:cs typeface="Arial" panose="020B0604020202020204" pitchFamily="34" charset="0"/>
              </a:rPr>
              <a:t>You may score directly on the condensed rubric provided or CLICK on “View Rubric Details” to score the full (detailed) version.</a:t>
            </a:r>
            <a:endParaRPr lang="en-US" sz="1300" dirty="0">
              <a:solidFill>
                <a:srgbClr val="00B0F0"/>
              </a:solidFill>
              <a:latin typeface="Arial" panose="020B0604020202020204" pitchFamily="34" charset="0"/>
              <a:cs typeface="Arial" panose="020B0604020202020204" pitchFamily="34" charset="0"/>
            </a:endParaRPr>
          </a:p>
          <a:p>
            <a:r>
              <a:rPr lang="en-US" sz="1300" dirty="0">
                <a:solidFill>
                  <a:srgbClr val="002060"/>
                </a:solidFill>
                <a:latin typeface="Arial" panose="020B0604020202020204" pitchFamily="34" charset="0"/>
                <a:cs typeface="Arial" panose="020B0604020202020204" pitchFamily="34" charset="0"/>
              </a:rPr>
              <a:t>Please note “Feedback” </a:t>
            </a:r>
            <a:r>
              <a:rPr lang="en-US" sz="1300" b="1" dirty="0">
                <a:solidFill>
                  <a:srgbClr val="002060"/>
                </a:solidFill>
                <a:latin typeface="Arial" panose="020B0604020202020204" pitchFamily="34" charset="0"/>
                <a:cs typeface="Arial" panose="020B0604020202020204" pitchFamily="34" charset="0"/>
              </a:rPr>
              <a:t>i</a:t>
            </a:r>
            <a:r>
              <a:rPr lang="en-US" sz="1300" dirty="0">
                <a:solidFill>
                  <a:srgbClr val="002060"/>
                </a:solidFill>
                <a:latin typeface="Arial" panose="020B0604020202020204" pitchFamily="34" charset="0"/>
                <a:cs typeface="Arial" panose="020B0604020202020204" pitchFamily="34" charset="0"/>
              </a:rPr>
              <a:t>s optional, you may leave this box blank if you choose.</a:t>
            </a:r>
          </a:p>
          <a:p>
            <a:r>
              <a:rPr lang="en-US" sz="1300" dirty="0">
                <a:solidFill>
                  <a:schemeClr val="bg2">
                    <a:lumMod val="50000"/>
                  </a:schemeClr>
                </a:solidFill>
                <a:latin typeface="Arial" panose="020B0604020202020204" pitchFamily="34" charset="0"/>
                <a:cs typeface="Arial" panose="020B0604020202020204" pitchFamily="34" charset="0"/>
              </a:rPr>
              <a:t> “Activity Comments” is not applicable to scoring rubrics and should be disregarded.</a:t>
            </a:r>
            <a:endParaRPr lang="en-US" sz="1300" b="1" dirty="0">
              <a:solidFill>
                <a:schemeClr val="bg2">
                  <a:lumMod val="50000"/>
                </a:schemeClr>
              </a:solidFill>
              <a:latin typeface="Arial" panose="020B0604020202020204" pitchFamily="34" charset="0"/>
              <a:cs typeface="Arial" panose="020B0604020202020204" pitchFamily="34" charset="0"/>
            </a:endParaRPr>
          </a:p>
          <a:p>
            <a:r>
              <a:rPr lang="en-US" sz="1300" b="1" dirty="0">
                <a:solidFill>
                  <a:schemeClr val="bg2">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875C50FE-7E9B-4E7F-86FE-BBB6AFD2F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50" y="1088898"/>
            <a:ext cx="6093608" cy="3472165"/>
          </a:xfrm>
          <a:prstGeom prst="rect">
            <a:avLst/>
          </a:prstGeom>
          <a:effectLst>
            <a:outerShdw blurRad="50800" dist="50800" dir="5400000" algn="ctr" rotWithShape="0">
              <a:schemeClr val="tx1">
                <a:alpha val="75000"/>
              </a:schemeClr>
            </a:outerShdw>
          </a:effectLst>
        </p:spPr>
      </p:pic>
      <p:cxnSp>
        <p:nvCxnSpPr>
          <p:cNvPr id="24" name="Straight Arrow Connector 23">
            <a:extLst>
              <a:ext uri="{FF2B5EF4-FFF2-40B4-BE49-F238E27FC236}">
                <a16:creationId xmlns:a16="http://schemas.microsoft.com/office/drawing/2014/main" id="{3CD5D778-CEA8-40F8-97CB-A4DBCCA996DD}"/>
              </a:ext>
            </a:extLst>
          </p:cNvPr>
          <p:cNvCxnSpPr>
            <a:cxnSpLocks/>
          </p:cNvCxnSpPr>
          <p:nvPr/>
        </p:nvCxnSpPr>
        <p:spPr>
          <a:xfrm flipV="1">
            <a:off x="6386690" y="1384219"/>
            <a:ext cx="1132606" cy="586856"/>
          </a:xfrm>
          <a:prstGeom prst="straightConnector1">
            <a:avLst/>
          </a:prstGeom>
          <a:ln w="63500">
            <a:solidFill>
              <a:schemeClr val="bg1">
                <a:lumMod val="5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3F85CB78-3544-4DB4-870E-E7A640D073CE}"/>
              </a:ext>
            </a:extLst>
          </p:cNvPr>
          <p:cNvCxnSpPr>
            <a:cxnSpLocks/>
          </p:cNvCxnSpPr>
          <p:nvPr/>
        </p:nvCxnSpPr>
        <p:spPr>
          <a:xfrm flipV="1">
            <a:off x="6633348" y="3106102"/>
            <a:ext cx="1473935" cy="16206"/>
          </a:xfrm>
          <a:prstGeom prst="straightConnector1">
            <a:avLst/>
          </a:prstGeom>
          <a:ln w="63500">
            <a:solidFill>
              <a:schemeClr val="bg1">
                <a:lumMod val="5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7190FF79-CC55-4DF5-93C4-E2D0F5ABC298}"/>
              </a:ext>
            </a:extLst>
          </p:cNvPr>
          <p:cNvCxnSpPr>
            <a:cxnSpLocks/>
          </p:cNvCxnSpPr>
          <p:nvPr/>
        </p:nvCxnSpPr>
        <p:spPr>
          <a:xfrm>
            <a:off x="6567307" y="3780926"/>
            <a:ext cx="1606015" cy="799812"/>
          </a:xfrm>
          <a:prstGeom prst="straightConnector1">
            <a:avLst/>
          </a:prstGeom>
          <a:ln w="63500">
            <a:solidFill>
              <a:schemeClr val="bg1">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3" name="Slide Number Placeholder 2">
            <a:extLst>
              <a:ext uri="{FF2B5EF4-FFF2-40B4-BE49-F238E27FC236}">
                <a16:creationId xmlns:a16="http://schemas.microsoft.com/office/drawing/2014/main" id="{0751A7A0-AD2D-44D6-A419-1FC8D7EC06AD}"/>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D325033-0467-4B5D-894F-70C824FD1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856" y="505476"/>
            <a:ext cx="2530990" cy="1964094"/>
          </a:xfrm>
          <a:prstGeom prst="rect">
            <a:avLst/>
          </a:prstGeom>
          <a:effectLst>
            <a:outerShdw blurRad="50800" dist="50800" dir="5400000" algn="ctr" rotWithShape="0">
              <a:schemeClr val="tx1"/>
            </a:outerShdw>
          </a:effectLst>
        </p:spPr>
      </p:pic>
      <p:pic>
        <p:nvPicPr>
          <p:cNvPr id="9" name="Picture 8">
            <a:extLst>
              <a:ext uri="{FF2B5EF4-FFF2-40B4-BE49-F238E27FC236}">
                <a16:creationId xmlns:a16="http://schemas.microsoft.com/office/drawing/2014/main" id="{D36E00B5-2B87-4980-8D9E-4AB795DE4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802" y="2611982"/>
            <a:ext cx="2883048" cy="1828894"/>
          </a:xfrm>
          <a:prstGeom prst="rect">
            <a:avLst/>
          </a:prstGeom>
          <a:effectLst>
            <a:outerShdw blurRad="50800" dist="50800" dir="5400000" algn="ctr" rotWithShape="0">
              <a:srgbClr val="002060"/>
            </a:outerShdw>
          </a:effectLst>
        </p:spPr>
      </p:pic>
      <p:pic>
        <p:nvPicPr>
          <p:cNvPr id="11" name="Picture 10">
            <a:extLst>
              <a:ext uri="{FF2B5EF4-FFF2-40B4-BE49-F238E27FC236}">
                <a16:creationId xmlns:a16="http://schemas.microsoft.com/office/drawing/2014/main" id="{BD416F2F-0BD3-49C7-8AD7-7A473B225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931" y="4711865"/>
            <a:ext cx="2851297" cy="1473276"/>
          </a:xfrm>
          <a:prstGeom prst="rect">
            <a:avLst/>
          </a:prstGeom>
          <a:effectLst>
            <a:outerShdw blurRad="50800" dist="50800" dir="5400000" algn="ctr" rotWithShape="0">
              <a:schemeClr val="bg1">
                <a:lumMod val="50000"/>
              </a:schemeClr>
            </a:outerShdw>
          </a:effectLst>
        </p:spPr>
      </p:pic>
      <p:sp>
        <p:nvSpPr>
          <p:cNvPr id="15" name="Oval 14">
            <a:extLst>
              <a:ext uri="{FF2B5EF4-FFF2-40B4-BE49-F238E27FC236}">
                <a16:creationId xmlns:a16="http://schemas.microsoft.com/office/drawing/2014/main" id="{B8F3A75B-98C8-4757-AA3C-2E7C18D1F811}"/>
              </a:ext>
            </a:extLst>
          </p:cNvPr>
          <p:cNvSpPr/>
          <p:nvPr/>
        </p:nvSpPr>
        <p:spPr>
          <a:xfrm>
            <a:off x="7626796" y="765456"/>
            <a:ext cx="1452880" cy="323442"/>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57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F6D759-9E7A-4925-9A3A-5CA876AAF78D}"/>
              </a:ext>
            </a:extLst>
          </p:cNvPr>
          <p:cNvSpPr>
            <a:spLocks noGrp="1"/>
          </p:cNvSpPr>
          <p:nvPr>
            <p:ph type="title"/>
          </p:nvPr>
        </p:nvSpPr>
        <p:spPr>
          <a:xfrm>
            <a:off x="1142999" y="673415"/>
            <a:ext cx="9875520" cy="1356360"/>
          </a:xfrm>
        </p:spPr>
        <p:txBody>
          <a:bodyPr/>
          <a:lstStyle/>
          <a:p>
            <a:r>
              <a:rPr lang="en-US" sz="3600" dirty="0">
                <a:latin typeface="Arial" panose="020B0604020202020204" pitchFamily="34" charset="0"/>
                <a:cs typeface="Arial" panose="020B0604020202020204" pitchFamily="34" charset="0"/>
              </a:rPr>
              <a:t>Assessment Panel</a:t>
            </a:r>
            <a:br>
              <a:rPr lang="en-US" dirty="0"/>
            </a:br>
            <a:endParaRPr lang="en-US" dirty="0"/>
          </a:p>
        </p:txBody>
      </p:sp>
      <p:sp>
        <p:nvSpPr>
          <p:cNvPr id="8" name="TextBox 7">
            <a:extLst>
              <a:ext uri="{FF2B5EF4-FFF2-40B4-BE49-F238E27FC236}">
                <a16:creationId xmlns:a16="http://schemas.microsoft.com/office/drawing/2014/main" id="{672E3214-2C6E-468D-8153-279F4A93C231}"/>
              </a:ext>
            </a:extLst>
          </p:cNvPr>
          <p:cNvSpPr txBox="1"/>
          <p:nvPr/>
        </p:nvSpPr>
        <p:spPr>
          <a:xfrm>
            <a:off x="1505128" y="4987392"/>
            <a:ext cx="450166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View scoring criteria by hovering your mouse over the boxes.</a:t>
            </a:r>
          </a:p>
        </p:txBody>
      </p:sp>
      <p:sp>
        <p:nvSpPr>
          <p:cNvPr id="9" name="TextBox 8">
            <a:extLst>
              <a:ext uri="{FF2B5EF4-FFF2-40B4-BE49-F238E27FC236}">
                <a16:creationId xmlns:a16="http://schemas.microsoft.com/office/drawing/2014/main" id="{6B47AA31-77AA-445E-BCF2-67F590429333}"/>
              </a:ext>
            </a:extLst>
          </p:cNvPr>
          <p:cNvSpPr txBox="1"/>
          <p:nvPr/>
        </p:nvSpPr>
        <p:spPr>
          <a:xfrm>
            <a:off x="6808011" y="1803078"/>
            <a:ext cx="4855248" cy="107721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directly on a box to score </a:t>
            </a:r>
            <a:r>
              <a:rPr lang="en-US" sz="1600" i="1" dirty="0">
                <a:latin typeface="Arial" panose="020B0604020202020204" pitchFamily="34" charset="0"/>
                <a:cs typeface="Arial" panose="020B0604020202020204" pitchFamily="34" charset="0"/>
              </a:rPr>
              <a:t>OR</a:t>
            </a:r>
            <a:r>
              <a:rPr lang="en-US" sz="1600"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on the box at the top of the column to autofill the entire column.</a:t>
            </a:r>
          </a:p>
        </p:txBody>
      </p:sp>
      <p:pic>
        <p:nvPicPr>
          <p:cNvPr id="5" name="Picture 4">
            <a:extLst>
              <a:ext uri="{FF2B5EF4-FFF2-40B4-BE49-F238E27FC236}">
                <a16:creationId xmlns:a16="http://schemas.microsoft.com/office/drawing/2014/main" id="{E77B4AFA-43F7-4B91-9823-CBF029AB3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975" y="1803078"/>
            <a:ext cx="3474375" cy="2878406"/>
          </a:xfrm>
          <a:prstGeom prst="rect">
            <a:avLst/>
          </a:prstGeom>
          <a:effectLst>
            <a:outerShdw blurRad="50800" dist="50800" dir="5400000" algn="ctr" rotWithShape="0">
              <a:schemeClr val="tx1">
                <a:lumMod val="50000"/>
                <a:lumOff val="50000"/>
              </a:schemeClr>
            </a:outerShdw>
          </a:effectLst>
        </p:spPr>
      </p:pic>
      <p:pic>
        <p:nvPicPr>
          <p:cNvPr id="10" name="Picture 9">
            <a:extLst>
              <a:ext uri="{FF2B5EF4-FFF2-40B4-BE49-F238E27FC236}">
                <a16:creationId xmlns:a16="http://schemas.microsoft.com/office/drawing/2014/main" id="{AB09B77E-1951-48D0-BC27-9057F1CF6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855" y="3429000"/>
            <a:ext cx="3072487" cy="2329322"/>
          </a:xfrm>
          <a:prstGeom prst="rect">
            <a:avLst/>
          </a:prstGeom>
          <a:effectLst>
            <a:outerShdw blurRad="50800" dist="50800" dir="5400000" algn="ctr" rotWithShape="0">
              <a:schemeClr val="tx1">
                <a:lumMod val="65000"/>
                <a:lumOff val="35000"/>
              </a:schemeClr>
            </a:outerShdw>
          </a:effectLst>
        </p:spPr>
      </p:pic>
      <p:sp>
        <p:nvSpPr>
          <p:cNvPr id="11" name="Arrow: Down 10">
            <a:extLst>
              <a:ext uri="{FF2B5EF4-FFF2-40B4-BE49-F238E27FC236}">
                <a16:creationId xmlns:a16="http://schemas.microsoft.com/office/drawing/2014/main" id="{DBCF5616-BBE9-41B6-A96C-62D712A351CD}"/>
              </a:ext>
            </a:extLst>
          </p:cNvPr>
          <p:cNvSpPr/>
          <p:nvPr/>
        </p:nvSpPr>
        <p:spPr>
          <a:xfrm rot="5100000">
            <a:off x="4035065" y="2914374"/>
            <a:ext cx="680722" cy="5843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5261A84-D08F-4106-A6A8-11B8D7415815}"/>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
        <p:nvSpPr>
          <p:cNvPr id="17" name="Arrow: Down 16">
            <a:extLst>
              <a:ext uri="{FF2B5EF4-FFF2-40B4-BE49-F238E27FC236}">
                <a16:creationId xmlns:a16="http://schemas.microsoft.com/office/drawing/2014/main" id="{A11B713F-5C4E-4BE7-9DA5-4757DF48521E}"/>
              </a:ext>
            </a:extLst>
          </p:cNvPr>
          <p:cNvSpPr/>
          <p:nvPr/>
        </p:nvSpPr>
        <p:spPr>
          <a:xfrm rot="5100000">
            <a:off x="9215977" y="4109912"/>
            <a:ext cx="680722" cy="5843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484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9E1E-4612-4D5D-830C-28DF62D14E4F}"/>
              </a:ext>
            </a:extLst>
          </p:cNvPr>
          <p:cNvSpPr>
            <a:spLocks noGrp="1"/>
          </p:cNvSpPr>
          <p:nvPr>
            <p:ph type="title"/>
          </p:nvPr>
        </p:nvSpPr>
        <p:spPr>
          <a:xfrm>
            <a:off x="874021" y="0"/>
            <a:ext cx="10144499" cy="1965960"/>
          </a:xfrm>
        </p:spPr>
        <p:txBody>
          <a:bodyPr>
            <a:normAutofit/>
          </a:bodyPr>
          <a:lstStyle/>
          <a:p>
            <a:r>
              <a:rPr lang="en-US" sz="3600" dirty="0"/>
              <a:t>Rubric Details</a:t>
            </a:r>
          </a:p>
        </p:txBody>
      </p:sp>
      <p:sp>
        <p:nvSpPr>
          <p:cNvPr id="26" name="TextBox 25">
            <a:extLst>
              <a:ext uri="{FF2B5EF4-FFF2-40B4-BE49-F238E27FC236}">
                <a16:creationId xmlns:a16="http://schemas.microsoft.com/office/drawing/2014/main" id="{F52291B1-D117-402F-A1CF-3A3EB4E25F29}"/>
              </a:ext>
            </a:extLst>
          </p:cNvPr>
          <p:cNvSpPr txBox="1"/>
          <p:nvPr/>
        </p:nvSpPr>
        <p:spPr>
          <a:xfrm>
            <a:off x="1276779" y="5392831"/>
            <a:ext cx="10348915"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On the Detailed Rubric, you may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and type comments in the comment boxes under each row. These comments will be visible to students when they click on “View Rubric Details.” You may score by </a:t>
            </a:r>
            <a:r>
              <a:rPr lang="en-US" sz="1600" b="1" dirty="0">
                <a:latin typeface="Arial" panose="020B0604020202020204" pitchFamily="34" charset="0"/>
                <a:cs typeface="Arial" panose="020B0604020202020204" pitchFamily="34" charset="0"/>
              </a:rPr>
              <a:t>CLICKING</a:t>
            </a:r>
            <a:r>
              <a:rPr lang="en-US" sz="1600" dirty="0">
                <a:latin typeface="Arial" panose="020B0604020202020204" pitchFamily="34" charset="0"/>
                <a:cs typeface="Arial" panose="020B0604020202020204" pitchFamily="34" charset="0"/>
              </a:rPr>
              <a:t> directly on the boxes; to return to the student submission</a:t>
            </a:r>
            <a:r>
              <a:rPr lang="en-US" sz="1600" b="1" dirty="0">
                <a:latin typeface="Arial" panose="020B0604020202020204" pitchFamily="34" charset="0"/>
                <a:cs typeface="Arial" panose="020B0604020202020204" pitchFamily="34" charset="0"/>
              </a:rPr>
              <a:t> CLICK </a:t>
            </a:r>
            <a:r>
              <a:rPr lang="en-US" sz="1600" dirty="0">
                <a:latin typeface="Arial" panose="020B0604020202020204" pitchFamily="34" charset="0"/>
                <a:cs typeface="Arial" panose="020B0604020202020204" pitchFamily="34" charset="0"/>
              </a:rPr>
              <a:t>on “Close.”</a:t>
            </a:r>
          </a:p>
        </p:txBody>
      </p:sp>
      <p:pic>
        <p:nvPicPr>
          <p:cNvPr id="5" name="Picture 4">
            <a:extLst>
              <a:ext uri="{FF2B5EF4-FFF2-40B4-BE49-F238E27FC236}">
                <a16:creationId xmlns:a16="http://schemas.microsoft.com/office/drawing/2014/main" id="{F5DF130E-F590-43B0-AE49-4A9C240F0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545" y="1336195"/>
            <a:ext cx="6791695" cy="3847725"/>
          </a:xfrm>
          <a:prstGeom prst="rect">
            <a:avLst/>
          </a:prstGeom>
          <a:effectLst>
            <a:outerShdw blurRad="50800" dist="50800" dir="5400000" algn="ctr" rotWithShape="0">
              <a:schemeClr val="tx1">
                <a:lumMod val="50000"/>
                <a:lumOff val="50000"/>
              </a:schemeClr>
            </a:outerShdw>
          </a:effectLst>
        </p:spPr>
      </p:pic>
      <p:sp>
        <p:nvSpPr>
          <p:cNvPr id="25" name="Arrow: Down 24">
            <a:extLst>
              <a:ext uri="{FF2B5EF4-FFF2-40B4-BE49-F238E27FC236}">
                <a16:creationId xmlns:a16="http://schemas.microsoft.com/office/drawing/2014/main" id="{0BF03914-436F-4CF9-95EF-CCD61B8EB081}"/>
              </a:ext>
            </a:extLst>
          </p:cNvPr>
          <p:cNvSpPr/>
          <p:nvPr/>
        </p:nvSpPr>
        <p:spPr>
          <a:xfrm rot="720000">
            <a:off x="8181245" y="2014080"/>
            <a:ext cx="522184" cy="63341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8D63151-A7E9-4D33-A80B-1A99670E1CF0}"/>
              </a:ext>
            </a:extLst>
          </p:cNvPr>
          <p:cNvSpPr/>
          <p:nvPr/>
        </p:nvSpPr>
        <p:spPr>
          <a:xfrm rot="1500000">
            <a:off x="5819668" y="3281235"/>
            <a:ext cx="522184" cy="63341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545DF1-33CB-4113-AC5A-69611B3D2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006" y="1605039"/>
            <a:ext cx="2152302" cy="1655019"/>
          </a:xfrm>
          <a:prstGeom prst="rect">
            <a:avLst/>
          </a:prstGeom>
          <a:effectLst>
            <a:outerShdw blurRad="50800" dist="50800" dir="5400000" algn="ctr" rotWithShape="0">
              <a:schemeClr val="tx1">
                <a:lumMod val="50000"/>
                <a:lumOff val="50000"/>
              </a:schemeClr>
            </a:outerShdw>
          </a:effectLst>
        </p:spPr>
      </p:pic>
      <p:sp>
        <p:nvSpPr>
          <p:cNvPr id="11" name="TextBox 10">
            <a:extLst>
              <a:ext uri="{FF2B5EF4-FFF2-40B4-BE49-F238E27FC236}">
                <a16:creationId xmlns:a16="http://schemas.microsoft.com/office/drawing/2014/main" id="{82937CA1-F89B-489F-B0FF-9B33AFDCFD84}"/>
              </a:ext>
            </a:extLst>
          </p:cNvPr>
          <p:cNvSpPr txBox="1"/>
          <p:nvPr/>
        </p:nvSpPr>
        <p:spPr>
          <a:xfrm>
            <a:off x="874021" y="3511421"/>
            <a:ext cx="318223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on “View Rubric Details.”</a:t>
            </a:r>
          </a:p>
        </p:txBody>
      </p:sp>
      <p:sp>
        <p:nvSpPr>
          <p:cNvPr id="12" name="Arrow: Down 11">
            <a:extLst>
              <a:ext uri="{FF2B5EF4-FFF2-40B4-BE49-F238E27FC236}">
                <a16:creationId xmlns:a16="http://schemas.microsoft.com/office/drawing/2014/main" id="{F6E0BD02-A97B-470F-82B1-4813615346A6}"/>
              </a:ext>
            </a:extLst>
          </p:cNvPr>
          <p:cNvSpPr/>
          <p:nvPr/>
        </p:nvSpPr>
        <p:spPr>
          <a:xfrm rot="5100000">
            <a:off x="10737126" y="1178306"/>
            <a:ext cx="522184" cy="63341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F49CFD2-9D43-4B21-AD49-6FB4DEA21459}"/>
              </a:ext>
            </a:extLst>
          </p:cNvPr>
          <p:cNvSpPr>
            <a:spLocks noGrp="1"/>
          </p:cNvSpPr>
          <p:nvPr>
            <p:ph type="sldNum" sz="quarter" idx="12"/>
          </p:nvPr>
        </p:nvSpPr>
        <p:spPr/>
        <p:txBody>
          <a:bodyPr/>
          <a:lstStyle/>
          <a:p>
            <a:r>
              <a:rPr lang="en-US" dirty="0"/>
              <a:t>17</a:t>
            </a:r>
          </a:p>
        </p:txBody>
      </p:sp>
      <p:sp>
        <p:nvSpPr>
          <p:cNvPr id="15" name="Arrow: Down 14">
            <a:extLst>
              <a:ext uri="{FF2B5EF4-FFF2-40B4-BE49-F238E27FC236}">
                <a16:creationId xmlns:a16="http://schemas.microsoft.com/office/drawing/2014/main" id="{1722B722-3A7C-42BB-9B4D-11D8BE6FFA4F}"/>
              </a:ext>
            </a:extLst>
          </p:cNvPr>
          <p:cNvSpPr/>
          <p:nvPr/>
        </p:nvSpPr>
        <p:spPr>
          <a:xfrm rot="5100000">
            <a:off x="2049043" y="1627149"/>
            <a:ext cx="522184" cy="633416"/>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717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CAD6A1-0324-4BF8-8788-D386F6009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654" y="1228151"/>
            <a:ext cx="6482687" cy="4401698"/>
          </a:xfrm>
          <a:prstGeom prst="rect">
            <a:avLst/>
          </a:prstGeom>
          <a:effectLst>
            <a:outerShdw blurRad="50800" dist="50800" dir="5400000" algn="ctr" rotWithShape="0">
              <a:schemeClr val="bg1">
                <a:lumMod val="50000"/>
              </a:schemeClr>
            </a:outerShdw>
          </a:effectLst>
        </p:spPr>
      </p:pic>
      <p:sp>
        <p:nvSpPr>
          <p:cNvPr id="2" name="Title 1">
            <a:extLst>
              <a:ext uri="{FF2B5EF4-FFF2-40B4-BE49-F238E27FC236}">
                <a16:creationId xmlns:a16="http://schemas.microsoft.com/office/drawing/2014/main" id="{533F6E71-93E3-4646-A9AE-D89CFE7A5727}"/>
              </a:ext>
            </a:extLst>
          </p:cNvPr>
          <p:cNvSpPr>
            <a:spLocks noGrp="1"/>
          </p:cNvSpPr>
          <p:nvPr>
            <p:ph type="title"/>
          </p:nvPr>
        </p:nvSpPr>
        <p:spPr>
          <a:xfrm>
            <a:off x="1158238" y="116769"/>
            <a:ext cx="9875520" cy="1356360"/>
          </a:xfrm>
        </p:spPr>
        <p:txBody>
          <a:bodyPr>
            <a:normAutofit/>
          </a:bodyPr>
          <a:lstStyle/>
          <a:p>
            <a:r>
              <a:rPr lang="en-US" sz="3600" dirty="0"/>
              <a:t>Submit Score</a:t>
            </a:r>
          </a:p>
        </p:txBody>
      </p:sp>
      <p:sp>
        <p:nvSpPr>
          <p:cNvPr id="8" name="TextBox 7">
            <a:extLst>
              <a:ext uri="{FF2B5EF4-FFF2-40B4-BE49-F238E27FC236}">
                <a16:creationId xmlns:a16="http://schemas.microsoft.com/office/drawing/2014/main" id="{9894C95E-13E0-440A-8388-9A074D766AB6}"/>
              </a:ext>
            </a:extLst>
          </p:cNvPr>
          <p:cNvSpPr txBox="1"/>
          <p:nvPr/>
        </p:nvSpPr>
        <p:spPr>
          <a:xfrm>
            <a:off x="3628492" y="5852604"/>
            <a:ext cx="493501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When you are done scoring </a:t>
            </a:r>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“Submit.”</a:t>
            </a:r>
          </a:p>
        </p:txBody>
      </p:sp>
      <p:sp>
        <p:nvSpPr>
          <p:cNvPr id="7" name="Arrow: Down 6">
            <a:extLst>
              <a:ext uri="{FF2B5EF4-FFF2-40B4-BE49-F238E27FC236}">
                <a16:creationId xmlns:a16="http://schemas.microsoft.com/office/drawing/2014/main" id="{9469A07D-DB61-4AC4-9C80-134B6A3E20E6}"/>
              </a:ext>
            </a:extLst>
          </p:cNvPr>
          <p:cNvSpPr/>
          <p:nvPr/>
        </p:nvSpPr>
        <p:spPr>
          <a:xfrm rot="10620000">
            <a:off x="7710032" y="1786202"/>
            <a:ext cx="680722" cy="5843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5D59EBF-5251-48CA-96CE-12C4E082E0C0}"/>
              </a:ext>
            </a:extLst>
          </p:cNvPr>
          <p:cNvSpPr>
            <a:spLocks noGrp="1"/>
          </p:cNvSpPr>
          <p:nvPr>
            <p:ph type="sldNum" sz="quarter" idx="12"/>
          </p:nvPr>
        </p:nvSpPr>
        <p:spPr/>
        <p:txBody>
          <a:bodyPr/>
          <a:lstStyle/>
          <a:p>
            <a:fld id="{25A07329-396D-463C-B996-2E4DA17F4CAD}" type="slidenum">
              <a:rPr lang="en-US" smtClean="0"/>
              <a:t>18</a:t>
            </a:fld>
            <a:endParaRPr lang="en-US" dirty="0"/>
          </a:p>
        </p:txBody>
      </p:sp>
    </p:spTree>
    <p:extLst>
      <p:ext uri="{BB962C8B-B14F-4D97-AF65-F5344CB8AC3E}">
        <p14:creationId xmlns:p14="http://schemas.microsoft.com/office/powerpoint/2010/main" val="212741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E780B-975F-46F0-B230-2A12EC3ED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418" y="1602789"/>
            <a:ext cx="7090568" cy="3652422"/>
          </a:xfrm>
          <a:prstGeom prst="rect">
            <a:avLst/>
          </a:prstGeom>
          <a:effectLst>
            <a:outerShdw blurRad="50800" dist="50800" dir="5400000" algn="ctr" rotWithShape="0">
              <a:schemeClr val="bg1">
                <a:lumMod val="50000"/>
              </a:schemeClr>
            </a:outerShdw>
          </a:effectLst>
        </p:spPr>
      </p:pic>
      <p:sp>
        <p:nvSpPr>
          <p:cNvPr id="2" name="Title 1">
            <a:extLst>
              <a:ext uri="{FF2B5EF4-FFF2-40B4-BE49-F238E27FC236}">
                <a16:creationId xmlns:a16="http://schemas.microsoft.com/office/drawing/2014/main" id="{4DE6FFF2-084F-452D-A4AD-25B4D732916F}"/>
              </a:ext>
            </a:extLst>
          </p:cNvPr>
          <p:cNvSpPr>
            <a:spLocks noGrp="1"/>
          </p:cNvSpPr>
          <p:nvPr>
            <p:ph type="title"/>
          </p:nvPr>
        </p:nvSpPr>
        <p:spPr>
          <a:xfrm>
            <a:off x="1026942" y="424934"/>
            <a:ext cx="9875520" cy="1356360"/>
          </a:xfrm>
        </p:spPr>
        <p:txBody>
          <a:bodyPr>
            <a:normAutofit/>
          </a:bodyPr>
          <a:lstStyle/>
          <a:p>
            <a:r>
              <a:rPr lang="en-US" sz="3600" dirty="0"/>
              <a:t>Scoring Complete</a:t>
            </a:r>
          </a:p>
        </p:txBody>
      </p:sp>
      <p:sp>
        <p:nvSpPr>
          <p:cNvPr id="10" name="TextBox 9">
            <a:extLst>
              <a:ext uri="{FF2B5EF4-FFF2-40B4-BE49-F238E27FC236}">
                <a16:creationId xmlns:a16="http://schemas.microsoft.com/office/drawing/2014/main" id="{4F39C12B-36E5-48B1-A428-DFBBF982473B}"/>
              </a:ext>
            </a:extLst>
          </p:cNvPr>
          <p:cNvSpPr txBox="1"/>
          <p:nvPr/>
        </p:nvSpPr>
        <p:spPr>
          <a:xfrm>
            <a:off x="1026942" y="5684132"/>
            <a:ext cx="1098686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assessment is completed as noted in the “Done” column; no further action is required.</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8C2B3674-6FCE-40AC-9B35-1642DAC9F91A}"/>
              </a:ext>
            </a:extLst>
          </p:cNvPr>
          <p:cNvSpPr/>
          <p:nvPr/>
        </p:nvSpPr>
        <p:spPr>
          <a:xfrm rot="21000000">
            <a:off x="7753046" y="3902228"/>
            <a:ext cx="680722" cy="5843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EF6D9AC-5EC4-41EE-9D39-4D6FEBA7FFB0}"/>
              </a:ext>
            </a:extLst>
          </p:cNvPr>
          <p:cNvSpPr>
            <a:spLocks noGrp="1"/>
          </p:cNvSpPr>
          <p:nvPr>
            <p:ph type="sldNum" sz="quarter" idx="12"/>
          </p:nvPr>
        </p:nvSpPr>
        <p:spPr/>
        <p:txBody>
          <a:bodyPr/>
          <a:lstStyle/>
          <a:p>
            <a:fld id="{25A07329-396D-463C-B996-2E4DA17F4CAD}" type="slidenum">
              <a:rPr lang="en-US" smtClean="0"/>
              <a:t>19</a:t>
            </a:fld>
            <a:endParaRPr lang="en-US" dirty="0"/>
          </a:p>
        </p:txBody>
      </p:sp>
    </p:spTree>
    <p:extLst>
      <p:ext uri="{BB962C8B-B14F-4D97-AF65-F5344CB8AC3E}">
        <p14:creationId xmlns:p14="http://schemas.microsoft.com/office/powerpoint/2010/main" val="128430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3E40-1165-4F0A-B241-EA003B018750}"/>
              </a:ext>
            </a:extLst>
          </p:cNvPr>
          <p:cNvSpPr>
            <a:spLocks noGrp="1"/>
          </p:cNvSpPr>
          <p:nvPr>
            <p:ph type="title"/>
          </p:nvPr>
        </p:nvSpPr>
        <p:spPr>
          <a:xfrm>
            <a:off x="1253963" y="269047"/>
            <a:ext cx="9684075" cy="848413"/>
          </a:xfrm>
        </p:spPr>
        <p:txBody>
          <a:bodyPr>
            <a:normAutofit/>
          </a:bodyPr>
          <a:lstStyle/>
          <a:p>
            <a:r>
              <a:rPr lang="en-US" sz="3600" dirty="0">
                <a:latin typeface="Arial" panose="020B0604020202020204" pitchFamily="34" charset="0"/>
                <a:cs typeface="Arial" panose="020B0604020202020204" pitchFamily="34" charset="0"/>
              </a:rPr>
              <a:t>Contents</a:t>
            </a:r>
          </a:p>
        </p:txBody>
      </p:sp>
      <p:sp>
        <p:nvSpPr>
          <p:cNvPr id="4" name="TextBox 3">
            <a:extLst>
              <a:ext uri="{FF2B5EF4-FFF2-40B4-BE49-F238E27FC236}">
                <a16:creationId xmlns:a16="http://schemas.microsoft.com/office/drawing/2014/main" id="{571089FD-AD3F-4458-B2C9-516B943ADC8B}"/>
              </a:ext>
            </a:extLst>
          </p:cNvPr>
          <p:cNvSpPr txBox="1"/>
          <p:nvPr/>
        </p:nvSpPr>
        <p:spPr>
          <a:xfrm>
            <a:off x="1491925" y="702469"/>
            <a:ext cx="10108096" cy="6155531"/>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Accessing VIA/SLL Courses</a:t>
            </a:r>
          </a:p>
          <a:p>
            <a:endParaRPr lang="en-US" sz="1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VIA/SLL Course Based Assessments (3)</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Creating a Link-Blackboard or Canvas (5)</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Your VIA In Progress Page (6)</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Filter &amp; Sort (8)</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Course (9)</a:t>
            </a:r>
          </a:p>
          <a:p>
            <a:pPr marL="742950"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Viewing &amp; Scoring Assessments</a:t>
            </a:r>
          </a:p>
          <a:p>
            <a:endParaRPr lang="en-US" sz="1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Assessment (10)</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Assessment Status (11)</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Force Submit (12)</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View or Download Student Work (14)</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Scoring the Rubric (15)</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Assessment Panel (16)</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Rubric Details (17)</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Submit Score (18)</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Scoring Complete (19)</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Revisions, Reports &amp; Support</a:t>
            </a:r>
          </a:p>
          <a:p>
            <a:endParaRPr lang="en-US" sz="1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Initial Licensure Programs-</a:t>
            </a:r>
            <a:r>
              <a:rPr lang="en-US" sz="1200" dirty="0" err="1">
                <a:latin typeface="Arial" panose="020B0604020202020204" pitchFamily="34" charset="0"/>
                <a:cs typeface="Arial" panose="020B0604020202020204" pitchFamily="34" charset="0"/>
              </a:rPr>
              <a:t>CAs</a:t>
            </a:r>
            <a:r>
              <a:rPr lang="en-US" sz="1200" dirty="0">
                <a:latin typeface="Arial" panose="020B0604020202020204" pitchFamily="34" charset="0"/>
                <a:cs typeface="Arial" panose="020B0604020202020204" pitchFamily="34" charset="0"/>
              </a:rPr>
              <a:t> &amp; Surveys (20)</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Initial Licensure Programs-Self-Assessments (21)</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Undo (22)</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Request Revision (23)</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View Results (24)</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Edit Due Date (26)</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VIA/SLL Support (27)</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105BCCC1-78D6-4D5A-8D19-0E17F1C8B232}"/>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95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FFF2-084F-452D-A4AD-25B4D732916F}"/>
              </a:ext>
            </a:extLst>
          </p:cNvPr>
          <p:cNvSpPr>
            <a:spLocks noGrp="1"/>
          </p:cNvSpPr>
          <p:nvPr>
            <p:ph type="title"/>
          </p:nvPr>
        </p:nvSpPr>
        <p:spPr>
          <a:xfrm>
            <a:off x="339969" y="396929"/>
            <a:ext cx="10695778" cy="1356360"/>
          </a:xfrm>
        </p:spPr>
        <p:txBody>
          <a:bodyPr>
            <a:normAutofit/>
          </a:bodyPr>
          <a:lstStyle/>
          <a:p>
            <a:r>
              <a:rPr lang="en-US" sz="3600" dirty="0"/>
              <a:t>Initial Licensure Programs-</a:t>
            </a:r>
            <a:r>
              <a:rPr lang="en-US" sz="3600" dirty="0" err="1"/>
              <a:t>CAs</a:t>
            </a:r>
            <a:r>
              <a:rPr lang="en-US" sz="3600" dirty="0"/>
              <a:t> &amp; Surveys</a:t>
            </a:r>
          </a:p>
        </p:txBody>
      </p:sp>
      <p:sp>
        <p:nvSpPr>
          <p:cNvPr id="10" name="TextBox 9">
            <a:extLst>
              <a:ext uri="{FF2B5EF4-FFF2-40B4-BE49-F238E27FC236}">
                <a16:creationId xmlns:a16="http://schemas.microsoft.com/office/drawing/2014/main" id="{4F39C12B-36E5-48B1-A428-DFBBF982473B}"/>
              </a:ext>
            </a:extLst>
          </p:cNvPr>
          <p:cNvSpPr txBox="1"/>
          <p:nvPr/>
        </p:nvSpPr>
        <p:spPr>
          <a:xfrm>
            <a:off x="556085" y="1835590"/>
            <a:ext cx="7034654" cy="5539978"/>
          </a:xfrm>
          <a:prstGeom prst="rect">
            <a:avLst/>
          </a:prstGeom>
          <a:noFill/>
        </p:spPr>
        <p:txBody>
          <a:bodyPr wrap="square" rtlCol="0">
            <a:spAutoFit/>
          </a:bodyPr>
          <a:lstStyle/>
          <a:p>
            <a:r>
              <a:rPr lang="en-US" sz="1400" b="1" dirty="0">
                <a:solidFill>
                  <a:srgbClr val="7030A0"/>
                </a:solidFill>
              </a:rPr>
              <a:t>Initial Licensure programs collect Common Assessment (CA) data</a:t>
            </a:r>
            <a:r>
              <a:rPr lang="en-US" sz="1400" dirty="0">
                <a:solidFill>
                  <a:srgbClr val="7030A0"/>
                </a:solidFill>
              </a:rPr>
              <a:t> </a:t>
            </a:r>
            <a:r>
              <a:rPr lang="en-US" sz="1400" dirty="0"/>
              <a:t>through the InTASC Internship, Lesson Plan, Professional Dispositions in Course (PDC) and Professional Dispositions in Field (PDF). Each CA rubric should be completed for each student. </a:t>
            </a:r>
          </a:p>
          <a:p>
            <a:r>
              <a:rPr lang="en-US" sz="1400" b="1" dirty="0"/>
              <a:t> </a:t>
            </a:r>
            <a:endParaRPr lang="en-US" sz="1400" dirty="0"/>
          </a:p>
          <a:p>
            <a:r>
              <a:rPr lang="en-US" sz="1400" b="1" dirty="0">
                <a:solidFill>
                  <a:srgbClr val="0070C0"/>
                </a:solidFill>
              </a:rPr>
              <a:t>If a student does not complete the assessment a score of “N/A” should be entered and an explanatory comment should be added.</a:t>
            </a:r>
            <a:r>
              <a:rPr lang="en-US" sz="1400" dirty="0">
                <a:solidFill>
                  <a:srgbClr val="0070C0"/>
                </a:solidFill>
              </a:rPr>
              <a:t> </a:t>
            </a:r>
            <a:r>
              <a:rPr lang="en-US" sz="1400" dirty="0"/>
              <a:t>If the student did complete the requirements for the assessment but did not upload work in VIA/SLL the “Force Submit” feature can be utilized (slides 12-13).</a:t>
            </a:r>
          </a:p>
          <a:p>
            <a:endParaRPr lang="en-US" sz="1400" b="1" i="1" dirty="0">
              <a:latin typeface="Arial" panose="020B0604020202020204" pitchFamily="34" charset="0"/>
              <a:cs typeface="Arial" panose="020B0604020202020204" pitchFamily="34" charset="0"/>
            </a:endParaRPr>
          </a:p>
          <a:p>
            <a:r>
              <a:rPr lang="en-US" sz="1400" b="1" dirty="0">
                <a:highlight>
                  <a:srgbClr val="FFFF00"/>
                </a:highlight>
              </a:rPr>
              <a:t>Internship Surveys, </a:t>
            </a:r>
            <a:r>
              <a:rPr lang="en-US" sz="1400" dirty="0">
                <a:highlight>
                  <a:srgbClr val="FFFF00"/>
                </a:highlight>
              </a:rPr>
              <a:t>previously collected in Qualtrics, all Internship Surveys will be collected in VIA/SLL as of fall 2024.</a:t>
            </a:r>
          </a:p>
          <a:p>
            <a:endParaRPr lang="en-US" sz="1400" dirty="0"/>
          </a:p>
          <a:p>
            <a:pPr marL="285750" lvl="0" indent="-285750">
              <a:buFont typeface="Arial" panose="020B0604020202020204" pitchFamily="34" charset="0"/>
              <a:buChar char="•"/>
            </a:pPr>
            <a:r>
              <a:rPr lang="en-US" sz="1400" b="1" dirty="0"/>
              <a:t>Teacher candidates </a:t>
            </a:r>
            <a:r>
              <a:rPr lang="en-US" sz="1400" dirty="0"/>
              <a:t>(students) will complete surveys about their internship experience; these data are confidential and only quantitative data and redacted qualitative feedback will be shared with the program. Instructions are available on slide 13, Student Instructions.</a:t>
            </a:r>
          </a:p>
          <a:p>
            <a:pPr marL="285750" lvl="0" indent="-285750">
              <a:buFont typeface="Arial" panose="020B0604020202020204" pitchFamily="34" charset="0"/>
              <a:buChar char="•"/>
            </a:pPr>
            <a:r>
              <a:rPr lang="en-US" sz="1400" b="1" dirty="0"/>
              <a:t>Mentor Teachers </a:t>
            </a:r>
            <a:r>
              <a:rPr lang="en-US" sz="1400" dirty="0"/>
              <a:t>will receive an email notification with a link to a survey in VIA.</a:t>
            </a:r>
          </a:p>
          <a:p>
            <a:pPr marL="285750" lvl="0" indent="-285750">
              <a:buFont typeface="Arial" panose="020B0604020202020204" pitchFamily="34" charset="0"/>
              <a:buChar char="•"/>
            </a:pPr>
            <a:r>
              <a:rPr lang="en-US" sz="1400" b="1" dirty="0"/>
              <a:t>University Supervisors </a:t>
            </a:r>
            <a:r>
              <a:rPr lang="en-US" sz="1400" dirty="0"/>
              <a:t>will complete their review of the Mentor Teacher through a survey which is available in the VIA internship course (collected data are not visible to Teacher Candidates).</a:t>
            </a:r>
          </a:p>
          <a:p>
            <a:endParaRPr lang="en-US" sz="2000" dirty="0"/>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EF6D9AC-5EC4-41EE-9D39-4D6FEBA7FFB0}"/>
              </a:ext>
            </a:extLst>
          </p:cNvPr>
          <p:cNvSpPr>
            <a:spLocks noGrp="1"/>
          </p:cNvSpPr>
          <p:nvPr>
            <p:ph type="sldNum" sz="quarter" idx="12"/>
          </p:nvPr>
        </p:nvSpPr>
        <p:spPr/>
        <p:txBody>
          <a:bodyPr/>
          <a:lstStyle/>
          <a:p>
            <a:fld id="{25A07329-396D-463C-B996-2E4DA17F4CAD}" type="slidenum">
              <a:rPr lang="en-US" smtClean="0"/>
              <a:t>20</a:t>
            </a:fld>
            <a:endParaRPr lang="en-US" dirty="0"/>
          </a:p>
        </p:txBody>
      </p:sp>
      <p:pic>
        <p:nvPicPr>
          <p:cNvPr id="16" name="Picture 15">
            <a:extLst>
              <a:ext uri="{FF2B5EF4-FFF2-40B4-BE49-F238E27FC236}">
                <a16:creationId xmlns:a16="http://schemas.microsoft.com/office/drawing/2014/main" id="{D9D0EE80-D469-4ABB-9370-22B4C0FF9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739" y="1619398"/>
            <a:ext cx="2495678" cy="4705592"/>
          </a:xfrm>
          <a:prstGeom prst="rect">
            <a:avLst/>
          </a:prstGeom>
        </p:spPr>
      </p:pic>
      <p:sp>
        <p:nvSpPr>
          <p:cNvPr id="15" name="Oval 14">
            <a:extLst>
              <a:ext uri="{FF2B5EF4-FFF2-40B4-BE49-F238E27FC236}">
                <a16:creationId xmlns:a16="http://schemas.microsoft.com/office/drawing/2014/main" id="{9A52B942-5B38-4E8B-BDF6-3DBBC699409E}"/>
              </a:ext>
            </a:extLst>
          </p:cNvPr>
          <p:cNvSpPr/>
          <p:nvPr/>
        </p:nvSpPr>
        <p:spPr>
          <a:xfrm>
            <a:off x="7736840" y="5441944"/>
            <a:ext cx="2424637" cy="781884"/>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E7C55D5-9D8A-4A47-9B82-0AA0BC8876CD}"/>
              </a:ext>
            </a:extLst>
          </p:cNvPr>
          <p:cNvSpPr/>
          <p:nvPr/>
        </p:nvSpPr>
        <p:spPr>
          <a:xfrm rot="16200000">
            <a:off x="8989169" y="3136850"/>
            <a:ext cx="680722" cy="5843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23FF54C-297A-4FD7-A004-B75C98F809B5}"/>
              </a:ext>
            </a:extLst>
          </p:cNvPr>
          <p:cNvSpPr/>
          <p:nvPr/>
        </p:nvSpPr>
        <p:spPr>
          <a:xfrm rot="16200000">
            <a:off x="7936715" y="1543440"/>
            <a:ext cx="680722" cy="5843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8224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FFF2-084F-452D-A4AD-25B4D732916F}"/>
              </a:ext>
            </a:extLst>
          </p:cNvPr>
          <p:cNvSpPr>
            <a:spLocks noGrp="1"/>
          </p:cNvSpPr>
          <p:nvPr>
            <p:ph type="title"/>
          </p:nvPr>
        </p:nvSpPr>
        <p:spPr>
          <a:xfrm>
            <a:off x="522850" y="-128954"/>
            <a:ext cx="9875520" cy="1754361"/>
          </a:xfrm>
        </p:spPr>
        <p:txBody>
          <a:bodyPr>
            <a:normAutofit/>
          </a:bodyPr>
          <a:lstStyle/>
          <a:p>
            <a:r>
              <a:rPr lang="en-US" sz="3600" dirty="0"/>
              <a:t>Initial Licensure Programs-Self-Assessment</a:t>
            </a:r>
          </a:p>
        </p:txBody>
      </p:sp>
      <p:sp>
        <p:nvSpPr>
          <p:cNvPr id="3" name="Slide Number Placeholder 2">
            <a:extLst>
              <a:ext uri="{FF2B5EF4-FFF2-40B4-BE49-F238E27FC236}">
                <a16:creationId xmlns:a16="http://schemas.microsoft.com/office/drawing/2014/main" id="{4EF6D9AC-5EC4-41EE-9D39-4D6FEBA7FFB0}"/>
              </a:ext>
            </a:extLst>
          </p:cNvPr>
          <p:cNvSpPr>
            <a:spLocks noGrp="1"/>
          </p:cNvSpPr>
          <p:nvPr>
            <p:ph type="sldNum" sz="quarter" idx="12"/>
          </p:nvPr>
        </p:nvSpPr>
        <p:spPr/>
        <p:txBody>
          <a:bodyPr/>
          <a:lstStyle/>
          <a:p>
            <a:fld id="{25A07329-396D-463C-B996-2E4DA17F4CAD}" type="slidenum">
              <a:rPr lang="en-US" smtClean="0"/>
              <a:t>21</a:t>
            </a:fld>
            <a:endParaRPr lang="en-US" dirty="0"/>
          </a:p>
        </p:txBody>
      </p:sp>
      <p:sp>
        <p:nvSpPr>
          <p:cNvPr id="9" name="TextBox 8">
            <a:extLst>
              <a:ext uri="{FF2B5EF4-FFF2-40B4-BE49-F238E27FC236}">
                <a16:creationId xmlns:a16="http://schemas.microsoft.com/office/drawing/2014/main" id="{CCF09F6F-EB66-4F3B-83AD-D1D474853FA9}"/>
              </a:ext>
            </a:extLst>
          </p:cNvPr>
          <p:cNvSpPr txBox="1"/>
          <p:nvPr/>
        </p:nvSpPr>
        <p:spPr>
          <a:xfrm>
            <a:off x="522850" y="1225879"/>
            <a:ext cx="11393658" cy="1508105"/>
          </a:xfrm>
          <a:prstGeom prst="rect">
            <a:avLst/>
          </a:prstGeom>
          <a:noFill/>
        </p:spPr>
        <p:txBody>
          <a:bodyPr wrap="square" rtlCol="0">
            <a:spAutoFit/>
          </a:bodyPr>
          <a:lstStyle/>
          <a:p>
            <a:r>
              <a:rPr lang="en-US" sz="1600" dirty="0"/>
              <a:t> Initial licensure program students (Teacher Candidates), will be required to evaluate their dispositions through the newly created “Professional Dispositions in Course (PDC)” tool (fall 2024). If you are teaching a course which contains this assessment, please remind your students to complete the rubric and be sure to review the results. </a:t>
            </a:r>
          </a:p>
          <a:p>
            <a:endParaRPr lang="en-US" sz="1400" dirty="0"/>
          </a:p>
          <a:p>
            <a:endParaRPr lang="en-US" sz="1400" dirty="0"/>
          </a:p>
          <a:p>
            <a:endParaRPr lang="en-US" sz="1600" dirty="0"/>
          </a:p>
        </p:txBody>
      </p:sp>
      <p:sp>
        <p:nvSpPr>
          <p:cNvPr id="12" name="TextBox 11">
            <a:extLst>
              <a:ext uri="{FF2B5EF4-FFF2-40B4-BE49-F238E27FC236}">
                <a16:creationId xmlns:a16="http://schemas.microsoft.com/office/drawing/2014/main" id="{AEE89A55-616D-4158-97C1-0000534FDCBE}"/>
              </a:ext>
            </a:extLst>
          </p:cNvPr>
          <p:cNvSpPr txBox="1"/>
          <p:nvPr/>
        </p:nvSpPr>
        <p:spPr>
          <a:xfrm>
            <a:off x="522850" y="5382304"/>
            <a:ext cx="11257472" cy="1323439"/>
          </a:xfrm>
          <a:prstGeom prst="rect">
            <a:avLst/>
          </a:prstGeom>
          <a:noFill/>
        </p:spPr>
        <p:txBody>
          <a:bodyPr wrap="square" rtlCol="0">
            <a:spAutoFit/>
          </a:bodyPr>
          <a:lstStyle/>
          <a:p>
            <a:endParaRPr lang="en-US" sz="1600" dirty="0"/>
          </a:p>
          <a:p>
            <a:r>
              <a:rPr lang="en-US" sz="1600" b="1" dirty="0"/>
              <a:t>Faculty Review of Teacher Candidate Self-Assessments: </a:t>
            </a:r>
            <a:r>
              <a:rPr lang="en-US" sz="1600" dirty="0"/>
              <a:t>Access the dispositional assessment as you would any other VIA/SLL assessment, then review the students’ responses and mark them “Completed”; additionally, you may add comments in the “Feedback” box. Video instructions are available: </a:t>
            </a:r>
            <a:r>
              <a:rPr lang="en-US" sz="1600" u="sng" dirty="0">
                <a:hlinkClick r:id="rId2"/>
              </a:rPr>
              <a:t>AERO Assessment</a:t>
            </a:r>
            <a:r>
              <a:rPr lang="en-US" sz="1600" u="sng" dirty="0"/>
              <a:t>.</a:t>
            </a:r>
            <a:endParaRPr lang="en-US" sz="1600" dirty="0"/>
          </a:p>
          <a:p>
            <a:endParaRPr lang="en-US" sz="1600" dirty="0"/>
          </a:p>
        </p:txBody>
      </p:sp>
      <p:pic>
        <p:nvPicPr>
          <p:cNvPr id="6" name="Picture 5">
            <a:extLst>
              <a:ext uri="{FF2B5EF4-FFF2-40B4-BE49-F238E27FC236}">
                <a16:creationId xmlns:a16="http://schemas.microsoft.com/office/drawing/2014/main" id="{1730E536-6148-4D1D-8C8A-E23837BB6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77" y="1997937"/>
            <a:ext cx="7830404" cy="3474011"/>
          </a:xfrm>
          <a:prstGeom prst="rect">
            <a:avLst/>
          </a:prstGeom>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id="{650C2717-EE1C-4E40-A5A2-2BAF6C40F9A7}"/>
              </a:ext>
            </a:extLst>
          </p:cNvPr>
          <p:cNvSpPr/>
          <p:nvPr/>
        </p:nvSpPr>
        <p:spPr>
          <a:xfrm>
            <a:off x="8117025" y="3599461"/>
            <a:ext cx="2281346" cy="781884"/>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8C2B3674-6FCE-40AC-9B35-1642DAC9F91A}"/>
              </a:ext>
            </a:extLst>
          </p:cNvPr>
          <p:cNvSpPr/>
          <p:nvPr/>
        </p:nvSpPr>
        <p:spPr>
          <a:xfrm rot="21000000">
            <a:off x="3676730" y="4550883"/>
            <a:ext cx="680722" cy="5843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33FBB9ED-09F9-46F4-A691-FDB10C4A2AF9}"/>
              </a:ext>
            </a:extLst>
          </p:cNvPr>
          <p:cNvSpPr/>
          <p:nvPr/>
        </p:nvSpPr>
        <p:spPr>
          <a:xfrm rot="9600000">
            <a:off x="8699855" y="2264180"/>
            <a:ext cx="680722" cy="5843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1C21D486-3648-46B5-A1DF-ECCB9A880BA4}"/>
              </a:ext>
            </a:extLst>
          </p:cNvPr>
          <p:cNvSpPr/>
          <p:nvPr/>
        </p:nvSpPr>
        <p:spPr>
          <a:xfrm rot="16200000">
            <a:off x="7864265" y="4468667"/>
            <a:ext cx="680722" cy="5843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93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14F-C536-4BEE-AA8C-8CB1927315C0}"/>
              </a:ext>
            </a:extLst>
          </p:cNvPr>
          <p:cNvSpPr>
            <a:spLocks noGrp="1"/>
          </p:cNvSpPr>
          <p:nvPr>
            <p:ph type="title"/>
          </p:nvPr>
        </p:nvSpPr>
        <p:spPr>
          <a:xfrm>
            <a:off x="1117599" y="76901"/>
            <a:ext cx="9527153" cy="1560493"/>
          </a:xfrm>
        </p:spPr>
        <p:txBody>
          <a:bodyPr>
            <a:normAutofit/>
          </a:bodyPr>
          <a:lstStyle/>
          <a:p>
            <a:r>
              <a:rPr lang="en-US" sz="3600" dirty="0"/>
              <a:t>Undo</a:t>
            </a:r>
          </a:p>
        </p:txBody>
      </p:sp>
      <p:sp>
        <p:nvSpPr>
          <p:cNvPr id="9" name="TextBox 8">
            <a:extLst>
              <a:ext uri="{FF2B5EF4-FFF2-40B4-BE49-F238E27FC236}">
                <a16:creationId xmlns:a16="http://schemas.microsoft.com/office/drawing/2014/main" id="{E61FF2CB-EA21-44AF-87D2-9A6C27770105}"/>
              </a:ext>
            </a:extLst>
          </p:cNvPr>
          <p:cNvSpPr txBox="1"/>
          <p:nvPr/>
        </p:nvSpPr>
        <p:spPr>
          <a:xfrm>
            <a:off x="503841" y="5392831"/>
            <a:ext cx="6858068"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you have completed scoring, but would like to make changes, access the student’s work as before (slides 14-15). Next </a:t>
            </a:r>
            <a:r>
              <a:rPr lang="en-US" sz="1600" b="1" dirty="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“Undo” at the top right of the page.</a:t>
            </a:r>
          </a:p>
        </p:txBody>
      </p:sp>
      <p:sp>
        <p:nvSpPr>
          <p:cNvPr id="13" name="TextBox 12">
            <a:extLst>
              <a:ext uri="{FF2B5EF4-FFF2-40B4-BE49-F238E27FC236}">
                <a16:creationId xmlns:a16="http://schemas.microsoft.com/office/drawing/2014/main" id="{29E26A83-E4BC-4524-BD97-95B010465404}"/>
              </a:ext>
            </a:extLst>
          </p:cNvPr>
          <p:cNvSpPr txBox="1"/>
          <p:nvPr/>
        </p:nvSpPr>
        <p:spPr>
          <a:xfrm>
            <a:off x="5988586" y="928662"/>
            <a:ext cx="568239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rubric will retain the original scoring, but it is now editable; make any desired changes then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“Submit.”</a:t>
            </a:r>
          </a:p>
        </p:txBody>
      </p:sp>
      <p:pic>
        <p:nvPicPr>
          <p:cNvPr id="6" name="Picture 5">
            <a:extLst>
              <a:ext uri="{FF2B5EF4-FFF2-40B4-BE49-F238E27FC236}">
                <a16:creationId xmlns:a16="http://schemas.microsoft.com/office/drawing/2014/main" id="{24F84BBB-5BFB-4780-8656-549FD50B5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440" y="1558366"/>
            <a:ext cx="3166554" cy="3547557"/>
          </a:xfrm>
          <a:prstGeom prst="rect">
            <a:avLst/>
          </a:prstGeom>
          <a:effectLst>
            <a:outerShdw blurRad="50800" dist="50800" dir="2700000" algn="ctr" rotWithShape="0">
              <a:schemeClr val="bg1">
                <a:lumMod val="50000"/>
              </a:schemeClr>
            </a:outerShdw>
          </a:effectLst>
        </p:spPr>
      </p:pic>
      <p:sp>
        <p:nvSpPr>
          <p:cNvPr id="8" name="Arrow: Down 7">
            <a:extLst>
              <a:ext uri="{FF2B5EF4-FFF2-40B4-BE49-F238E27FC236}">
                <a16:creationId xmlns:a16="http://schemas.microsoft.com/office/drawing/2014/main" id="{4E5CE830-0F7D-424E-A0CC-8C9200EEE72A}"/>
              </a:ext>
            </a:extLst>
          </p:cNvPr>
          <p:cNvSpPr/>
          <p:nvPr/>
        </p:nvSpPr>
        <p:spPr>
          <a:xfrm rot="14400000">
            <a:off x="3573795" y="1834253"/>
            <a:ext cx="718161" cy="49619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3C8E0-2A82-4262-BA91-9D41EC85D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505" y="1819221"/>
            <a:ext cx="3166554" cy="3547557"/>
          </a:xfrm>
          <a:prstGeom prst="rect">
            <a:avLst/>
          </a:prstGeom>
          <a:effectLst>
            <a:outerShdw blurRad="50800" dist="50800" dir="2700000" algn="ctr" rotWithShape="0">
              <a:schemeClr val="bg1">
                <a:lumMod val="50000"/>
              </a:schemeClr>
            </a:outerShdw>
          </a:effectLst>
        </p:spPr>
      </p:pic>
      <p:sp>
        <p:nvSpPr>
          <p:cNvPr id="16" name="Arrow: Down 15">
            <a:extLst>
              <a:ext uri="{FF2B5EF4-FFF2-40B4-BE49-F238E27FC236}">
                <a16:creationId xmlns:a16="http://schemas.microsoft.com/office/drawing/2014/main" id="{30644543-2821-4E5A-8B4A-5D3D214C2271}"/>
              </a:ext>
            </a:extLst>
          </p:cNvPr>
          <p:cNvSpPr/>
          <p:nvPr/>
        </p:nvSpPr>
        <p:spPr>
          <a:xfrm rot="14400000">
            <a:off x="7983021" y="2117100"/>
            <a:ext cx="718161" cy="49619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A2409BC-B889-4A97-97A6-E64BB72132D0}"/>
              </a:ext>
            </a:extLst>
          </p:cNvPr>
          <p:cNvSpPr>
            <a:spLocks noGrp="1"/>
          </p:cNvSpPr>
          <p:nvPr>
            <p:ph type="sldNum" sz="quarter" idx="12"/>
          </p:nvPr>
        </p:nvSpPr>
        <p:spPr/>
        <p:txBody>
          <a:bodyPr/>
          <a:lstStyle/>
          <a:p>
            <a:fld id="{25A07329-396D-463C-B996-2E4DA17F4CAD}" type="slidenum">
              <a:rPr lang="en-US" smtClean="0"/>
              <a:t>22</a:t>
            </a:fld>
            <a:endParaRPr lang="en-US" dirty="0"/>
          </a:p>
        </p:txBody>
      </p:sp>
    </p:spTree>
    <p:extLst>
      <p:ext uri="{BB962C8B-B14F-4D97-AF65-F5344CB8AC3E}">
        <p14:creationId xmlns:p14="http://schemas.microsoft.com/office/powerpoint/2010/main" val="311960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1F6C-B20D-4AA9-BDD5-B1760B25E534}"/>
              </a:ext>
            </a:extLst>
          </p:cNvPr>
          <p:cNvSpPr>
            <a:spLocks noGrp="1"/>
          </p:cNvSpPr>
          <p:nvPr>
            <p:ph type="title"/>
          </p:nvPr>
        </p:nvSpPr>
        <p:spPr>
          <a:xfrm>
            <a:off x="1047998" y="443345"/>
            <a:ext cx="9875520" cy="1356360"/>
          </a:xfrm>
        </p:spPr>
        <p:txBody>
          <a:bodyPr>
            <a:normAutofit/>
          </a:bodyPr>
          <a:lstStyle/>
          <a:p>
            <a:r>
              <a:rPr lang="en-US" sz="3600" dirty="0"/>
              <a:t>Request Revision</a:t>
            </a:r>
          </a:p>
        </p:txBody>
      </p:sp>
      <p:sp>
        <p:nvSpPr>
          <p:cNvPr id="3" name="TextBox 2">
            <a:extLst>
              <a:ext uri="{FF2B5EF4-FFF2-40B4-BE49-F238E27FC236}">
                <a16:creationId xmlns:a16="http://schemas.microsoft.com/office/drawing/2014/main" id="{40BB0D70-17A4-4277-B9C0-B4B300DA7A92}"/>
              </a:ext>
            </a:extLst>
          </p:cNvPr>
          <p:cNvSpPr txBox="1"/>
          <p:nvPr/>
        </p:nvSpPr>
        <p:spPr>
          <a:xfrm>
            <a:off x="514490" y="5392831"/>
            <a:ext cx="1116301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 allow a student to resubmit, access their work as before (slides 14-15). Next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“Request Revision” at the top right. The student can then delete the original submission and upload new files. </a:t>
            </a:r>
            <a:r>
              <a:rPr lang="en-US" sz="1600" b="1" dirty="0">
                <a:latin typeface="Arial" panose="020B0604020202020204" pitchFamily="34" charset="0"/>
                <a:cs typeface="Arial" panose="020B0604020202020204" pitchFamily="34" charset="0"/>
              </a:rPr>
              <a:t>NOTE:</a:t>
            </a:r>
            <a:r>
              <a:rPr lang="en-US" sz="1600" dirty="0">
                <a:latin typeface="Arial" panose="020B0604020202020204" pitchFamily="34" charset="0"/>
                <a:cs typeface="Arial" panose="020B0604020202020204" pitchFamily="34" charset="0"/>
              </a:rPr>
              <a:t> If you have already scored the assessment, you will need to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“Undo” and then “Request Revision.”</a:t>
            </a:r>
          </a:p>
        </p:txBody>
      </p:sp>
      <p:pic>
        <p:nvPicPr>
          <p:cNvPr id="5" name="Picture 4">
            <a:extLst>
              <a:ext uri="{FF2B5EF4-FFF2-40B4-BE49-F238E27FC236}">
                <a16:creationId xmlns:a16="http://schemas.microsoft.com/office/drawing/2014/main" id="{C2CC523C-338D-4DE5-A144-70645FE77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8" y="1661648"/>
            <a:ext cx="10056439" cy="3240673"/>
          </a:xfrm>
          <a:prstGeom prst="rect">
            <a:avLst/>
          </a:prstGeom>
          <a:effectLst>
            <a:outerShdw blurRad="50800" dist="50800" dir="5400000" algn="ctr" rotWithShape="0">
              <a:schemeClr val="bg1">
                <a:lumMod val="50000"/>
              </a:schemeClr>
            </a:outerShdw>
          </a:effectLst>
        </p:spPr>
      </p:pic>
      <p:sp>
        <p:nvSpPr>
          <p:cNvPr id="6" name="Arrow: Down 5">
            <a:extLst>
              <a:ext uri="{FF2B5EF4-FFF2-40B4-BE49-F238E27FC236}">
                <a16:creationId xmlns:a16="http://schemas.microsoft.com/office/drawing/2014/main" id="{5B13E67D-C47B-48E2-8FFE-80E57B29832D}"/>
              </a:ext>
            </a:extLst>
          </p:cNvPr>
          <p:cNvSpPr/>
          <p:nvPr/>
        </p:nvSpPr>
        <p:spPr>
          <a:xfrm rot="14400000">
            <a:off x="7458155" y="1742353"/>
            <a:ext cx="846709" cy="7779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0DF1BDF-C209-4E39-AADC-00A2DD62EDAD}"/>
              </a:ext>
            </a:extLst>
          </p:cNvPr>
          <p:cNvSpPr>
            <a:spLocks noGrp="1"/>
          </p:cNvSpPr>
          <p:nvPr>
            <p:ph type="sldNum" sz="quarter" idx="12"/>
          </p:nvPr>
        </p:nvSpPr>
        <p:spPr/>
        <p:txBody>
          <a:bodyPr/>
          <a:lstStyle/>
          <a:p>
            <a:fld id="{25A07329-396D-463C-B996-2E4DA17F4CAD}" type="slidenum">
              <a:rPr lang="en-US" smtClean="0"/>
              <a:t>23</a:t>
            </a:fld>
            <a:endParaRPr lang="en-US" dirty="0"/>
          </a:p>
        </p:txBody>
      </p:sp>
    </p:spTree>
    <p:extLst>
      <p:ext uri="{BB962C8B-B14F-4D97-AF65-F5344CB8AC3E}">
        <p14:creationId xmlns:p14="http://schemas.microsoft.com/office/powerpoint/2010/main" val="94652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6577-B1E6-4B0D-8DA2-B7B36A55779F}"/>
              </a:ext>
            </a:extLst>
          </p:cNvPr>
          <p:cNvSpPr>
            <a:spLocks noGrp="1"/>
          </p:cNvSpPr>
          <p:nvPr>
            <p:ph type="title"/>
          </p:nvPr>
        </p:nvSpPr>
        <p:spPr>
          <a:xfrm>
            <a:off x="1143000" y="0"/>
            <a:ext cx="9875520" cy="1965960"/>
          </a:xfrm>
        </p:spPr>
        <p:txBody>
          <a:bodyPr>
            <a:normAutofit/>
          </a:bodyPr>
          <a:lstStyle/>
          <a:p>
            <a:r>
              <a:rPr lang="en-US" sz="3600" dirty="0"/>
              <a:t>View Results</a:t>
            </a:r>
          </a:p>
        </p:txBody>
      </p:sp>
      <p:sp>
        <p:nvSpPr>
          <p:cNvPr id="3" name="TextBox 2">
            <a:extLst>
              <a:ext uri="{FF2B5EF4-FFF2-40B4-BE49-F238E27FC236}">
                <a16:creationId xmlns:a16="http://schemas.microsoft.com/office/drawing/2014/main" id="{2D9D71F6-1D40-4EA8-9144-C28CDB1A565C}"/>
              </a:ext>
            </a:extLst>
          </p:cNvPr>
          <p:cNvSpPr txBox="1"/>
          <p:nvPr/>
        </p:nvSpPr>
        <p:spPr>
          <a:xfrm>
            <a:off x="821632" y="5800708"/>
            <a:ext cx="1054873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After you have scored the student assessments you may review results,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on the assessment name, then from the student list view,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on the graph icon at the top right.</a:t>
            </a:r>
          </a:p>
        </p:txBody>
      </p:sp>
      <p:sp>
        <p:nvSpPr>
          <p:cNvPr id="4" name="Slide Number Placeholder 3">
            <a:extLst>
              <a:ext uri="{FF2B5EF4-FFF2-40B4-BE49-F238E27FC236}">
                <a16:creationId xmlns:a16="http://schemas.microsoft.com/office/drawing/2014/main" id="{C7EAEC54-903B-4596-9795-40CC3683B667}"/>
              </a:ext>
            </a:extLst>
          </p:cNvPr>
          <p:cNvSpPr>
            <a:spLocks noGrp="1"/>
          </p:cNvSpPr>
          <p:nvPr>
            <p:ph type="sldNum" sz="quarter" idx="12"/>
          </p:nvPr>
        </p:nvSpPr>
        <p:spPr/>
        <p:txBody>
          <a:bodyPr/>
          <a:lstStyle/>
          <a:p>
            <a:fld id="{25A07329-396D-463C-B996-2E4DA17F4CAD}" type="slidenum">
              <a:rPr lang="en-US" smtClean="0"/>
              <a:t>24</a:t>
            </a:fld>
            <a:endParaRPr lang="en-US" dirty="0"/>
          </a:p>
        </p:txBody>
      </p:sp>
      <p:pic>
        <p:nvPicPr>
          <p:cNvPr id="6" name="Picture 5">
            <a:extLst>
              <a:ext uri="{FF2B5EF4-FFF2-40B4-BE49-F238E27FC236}">
                <a16:creationId xmlns:a16="http://schemas.microsoft.com/office/drawing/2014/main" id="{055C8C64-94FD-43D1-8E03-AF3CF2551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362" y="1313065"/>
            <a:ext cx="8789269" cy="4231870"/>
          </a:xfrm>
          <a:prstGeom prst="rect">
            <a:avLst/>
          </a:prstGeom>
          <a:effectLst>
            <a:outerShdw blurRad="50800" dist="50800" dir="5400000" algn="ctr" rotWithShape="0">
              <a:schemeClr val="bg1">
                <a:lumMod val="50000"/>
              </a:schemeClr>
            </a:outerShdw>
          </a:effectLst>
        </p:spPr>
      </p:pic>
      <p:sp>
        <p:nvSpPr>
          <p:cNvPr id="10" name="Arrow: Down 9">
            <a:extLst>
              <a:ext uri="{FF2B5EF4-FFF2-40B4-BE49-F238E27FC236}">
                <a16:creationId xmlns:a16="http://schemas.microsoft.com/office/drawing/2014/main" id="{BB09E9BF-BD9E-4144-866F-98FDB21B64DA}"/>
              </a:ext>
            </a:extLst>
          </p:cNvPr>
          <p:cNvSpPr/>
          <p:nvPr/>
        </p:nvSpPr>
        <p:spPr>
          <a:xfrm rot="14400000">
            <a:off x="9279902" y="1485945"/>
            <a:ext cx="723055" cy="5644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800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6577-B1E6-4B0D-8DA2-B7B36A55779F}"/>
              </a:ext>
            </a:extLst>
          </p:cNvPr>
          <p:cNvSpPr>
            <a:spLocks noGrp="1"/>
          </p:cNvSpPr>
          <p:nvPr>
            <p:ph type="title"/>
          </p:nvPr>
        </p:nvSpPr>
        <p:spPr>
          <a:xfrm>
            <a:off x="1143000" y="0"/>
            <a:ext cx="9875520" cy="1965960"/>
          </a:xfrm>
        </p:spPr>
        <p:txBody>
          <a:bodyPr>
            <a:normAutofit/>
          </a:bodyPr>
          <a:lstStyle/>
          <a:p>
            <a:r>
              <a:rPr lang="en-US" sz="3600" dirty="0"/>
              <a:t>View Results</a:t>
            </a:r>
          </a:p>
        </p:txBody>
      </p:sp>
      <p:sp>
        <p:nvSpPr>
          <p:cNvPr id="3" name="TextBox 2">
            <a:extLst>
              <a:ext uri="{FF2B5EF4-FFF2-40B4-BE49-F238E27FC236}">
                <a16:creationId xmlns:a16="http://schemas.microsoft.com/office/drawing/2014/main" id="{2D9D71F6-1D40-4EA8-9144-C28CDB1A565C}"/>
              </a:ext>
            </a:extLst>
          </p:cNvPr>
          <p:cNvSpPr txBox="1"/>
          <p:nvPr/>
        </p:nvSpPr>
        <p:spPr>
          <a:xfrm>
            <a:off x="821634" y="5288537"/>
            <a:ext cx="10548731"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You will now see individual student results (you may need to scroll down to view all the data). You can also </a:t>
            </a:r>
            <a:r>
              <a:rPr lang="en-US" sz="1600" b="1" dirty="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on “Aggregated Report”, this will display interactive graphs (you can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on a graph to drill down). You can export either CSV or PDF versions of the data you are viewing. AERO will provide all programs with report data for accreditation and internal reporting, but you may view and download data for a specific course at any time.</a:t>
            </a:r>
          </a:p>
        </p:txBody>
      </p:sp>
      <p:sp>
        <p:nvSpPr>
          <p:cNvPr id="4" name="Slide Number Placeholder 3">
            <a:extLst>
              <a:ext uri="{FF2B5EF4-FFF2-40B4-BE49-F238E27FC236}">
                <a16:creationId xmlns:a16="http://schemas.microsoft.com/office/drawing/2014/main" id="{C7EAEC54-903B-4596-9795-40CC3683B667}"/>
              </a:ext>
            </a:extLst>
          </p:cNvPr>
          <p:cNvSpPr>
            <a:spLocks noGrp="1"/>
          </p:cNvSpPr>
          <p:nvPr>
            <p:ph type="sldNum" sz="quarter" idx="12"/>
          </p:nvPr>
        </p:nvSpPr>
        <p:spPr/>
        <p:txBody>
          <a:bodyPr/>
          <a:lstStyle/>
          <a:p>
            <a:fld id="{25A07329-396D-463C-B996-2E4DA17F4CAD}" type="slidenum">
              <a:rPr lang="en-US" smtClean="0"/>
              <a:t>25</a:t>
            </a:fld>
            <a:endParaRPr lang="en-US" dirty="0"/>
          </a:p>
        </p:txBody>
      </p:sp>
      <p:pic>
        <p:nvPicPr>
          <p:cNvPr id="6" name="Picture 5">
            <a:extLst>
              <a:ext uri="{FF2B5EF4-FFF2-40B4-BE49-F238E27FC236}">
                <a16:creationId xmlns:a16="http://schemas.microsoft.com/office/drawing/2014/main" id="{BA439C27-D97F-4E3C-96EB-1063150DC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16" y="1304574"/>
            <a:ext cx="5997649" cy="2634569"/>
          </a:xfrm>
          <a:prstGeom prst="rect">
            <a:avLst/>
          </a:prstGeom>
          <a:effectLst>
            <a:outerShdw blurRad="50800" dist="50800" dir="5400000" algn="ctr" rotWithShape="0">
              <a:schemeClr val="bg1">
                <a:lumMod val="50000"/>
              </a:schemeClr>
            </a:outerShdw>
          </a:effectLst>
        </p:spPr>
      </p:pic>
      <p:pic>
        <p:nvPicPr>
          <p:cNvPr id="8" name="Picture 7">
            <a:extLst>
              <a:ext uri="{FF2B5EF4-FFF2-40B4-BE49-F238E27FC236}">
                <a16:creationId xmlns:a16="http://schemas.microsoft.com/office/drawing/2014/main" id="{54506C1F-8CE6-44CD-8C44-F1D946A18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12" y="2716587"/>
            <a:ext cx="5353912" cy="2303032"/>
          </a:xfrm>
          <a:prstGeom prst="rect">
            <a:avLst/>
          </a:prstGeom>
          <a:effectLst>
            <a:outerShdw blurRad="50800" dist="50800" dir="5400000" algn="ctr" rotWithShape="0">
              <a:schemeClr val="bg1">
                <a:lumMod val="50000"/>
              </a:schemeClr>
            </a:outerShdw>
          </a:effectLst>
        </p:spPr>
      </p:pic>
      <p:sp>
        <p:nvSpPr>
          <p:cNvPr id="10" name="Arrow: Down 9">
            <a:extLst>
              <a:ext uri="{FF2B5EF4-FFF2-40B4-BE49-F238E27FC236}">
                <a16:creationId xmlns:a16="http://schemas.microsoft.com/office/drawing/2014/main" id="{BB09E9BF-BD9E-4144-866F-98FDB21B64DA}"/>
              </a:ext>
            </a:extLst>
          </p:cNvPr>
          <p:cNvSpPr/>
          <p:nvPr/>
        </p:nvSpPr>
        <p:spPr>
          <a:xfrm rot="14400000">
            <a:off x="7735992" y="3553023"/>
            <a:ext cx="723055" cy="564462"/>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A99E2EA-A089-48A0-8301-73AFA9E372A6}"/>
              </a:ext>
            </a:extLst>
          </p:cNvPr>
          <p:cNvSpPr/>
          <p:nvPr/>
        </p:nvSpPr>
        <p:spPr>
          <a:xfrm>
            <a:off x="305917" y="1524000"/>
            <a:ext cx="867564" cy="44196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4B106E8-83BE-44EB-9E9A-C93B8E372B8B}"/>
              </a:ext>
            </a:extLst>
          </p:cNvPr>
          <p:cNvSpPr/>
          <p:nvPr/>
        </p:nvSpPr>
        <p:spPr>
          <a:xfrm>
            <a:off x="10505433" y="2585067"/>
            <a:ext cx="1380651" cy="584853"/>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88BE06-F3B9-413F-A32D-5FC343B68CCB}"/>
              </a:ext>
            </a:extLst>
          </p:cNvPr>
          <p:cNvSpPr/>
          <p:nvPr/>
        </p:nvSpPr>
        <p:spPr>
          <a:xfrm>
            <a:off x="7103153" y="2871465"/>
            <a:ext cx="867564" cy="44196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237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52BA179-BC16-4B6F-9421-EB18CD440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438" y="421054"/>
            <a:ext cx="3177345" cy="4925611"/>
          </a:xfrm>
          <a:prstGeom prst="rect">
            <a:avLst/>
          </a:prstGeom>
          <a:effectLst>
            <a:outerShdw blurRad="50800" dist="50800" dir="5400000" algn="ctr" rotWithShape="0">
              <a:schemeClr val="bg1">
                <a:lumMod val="50000"/>
              </a:schemeClr>
            </a:outerShdw>
          </a:effectLst>
        </p:spPr>
      </p:pic>
      <p:sp>
        <p:nvSpPr>
          <p:cNvPr id="2" name="Title 1">
            <a:extLst>
              <a:ext uri="{FF2B5EF4-FFF2-40B4-BE49-F238E27FC236}">
                <a16:creationId xmlns:a16="http://schemas.microsoft.com/office/drawing/2014/main" id="{88C981CE-4454-401B-A444-3BF1648AB7E7}"/>
              </a:ext>
            </a:extLst>
          </p:cNvPr>
          <p:cNvSpPr>
            <a:spLocks noGrp="1"/>
          </p:cNvSpPr>
          <p:nvPr>
            <p:ph type="title"/>
          </p:nvPr>
        </p:nvSpPr>
        <p:spPr>
          <a:xfrm>
            <a:off x="777239" y="282775"/>
            <a:ext cx="9875520" cy="1356360"/>
          </a:xfrm>
        </p:spPr>
        <p:txBody>
          <a:bodyPr>
            <a:normAutofit/>
          </a:bodyPr>
          <a:lstStyle/>
          <a:p>
            <a:r>
              <a:rPr lang="en-US" sz="3600" dirty="0"/>
              <a:t>Edit Due Date</a:t>
            </a:r>
          </a:p>
        </p:txBody>
      </p:sp>
      <p:sp>
        <p:nvSpPr>
          <p:cNvPr id="10" name="TextBox 9">
            <a:extLst>
              <a:ext uri="{FF2B5EF4-FFF2-40B4-BE49-F238E27FC236}">
                <a16:creationId xmlns:a16="http://schemas.microsoft.com/office/drawing/2014/main" id="{30CC5FB1-3531-442B-B3B8-2AF8C121DFB9}"/>
              </a:ext>
            </a:extLst>
          </p:cNvPr>
          <p:cNvSpPr txBox="1"/>
          <p:nvPr/>
        </p:nvSpPr>
        <p:spPr>
          <a:xfrm>
            <a:off x="454033" y="5639053"/>
            <a:ext cx="11283933"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Due Date for most assessments will be set as the last day of the course. If you would like to change the Due Date for an assessment,</a:t>
            </a:r>
            <a:r>
              <a:rPr lang="en-US" sz="1600" b="1" dirty="0">
                <a:latin typeface="Arial" panose="020B0604020202020204" pitchFamily="34" charset="0"/>
                <a:cs typeface="Arial" panose="020B0604020202020204" pitchFamily="34" charset="0"/>
              </a:rPr>
              <a:t> CLICK </a:t>
            </a:r>
            <a:r>
              <a:rPr lang="en-US" sz="1600" dirty="0">
                <a:latin typeface="Arial" panose="020B0604020202020204" pitchFamily="34" charset="0"/>
                <a:cs typeface="Arial" panose="020B0604020202020204" pitchFamily="34" charset="0"/>
              </a:rPr>
              <a:t>on the pencil icon at the top right, and scroll down. Under “Due Date” CLICK on the calendar icon and select a new Due Date, when you are done</a:t>
            </a:r>
            <a:r>
              <a:rPr lang="en-US" sz="1600" b="1" dirty="0">
                <a:latin typeface="Arial" panose="020B0604020202020204" pitchFamily="34" charset="0"/>
                <a:cs typeface="Arial" panose="020B0604020202020204" pitchFamily="34" charset="0"/>
              </a:rPr>
              <a:t>, CLICK </a:t>
            </a:r>
            <a:r>
              <a:rPr lang="en-US" sz="1600" dirty="0">
                <a:latin typeface="Arial" panose="020B0604020202020204" pitchFamily="34" charset="0"/>
                <a:cs typeface="Arial" panose="020B0604020202020204" pitchFamily="34" charset="0"/>
              </a:rPr>
              <a:t>“Publish” at the top right.</a:t>
            </a:r>
          </a:p>
        </p:txBody>
      </p:sp>
      <p:sp>
        <p:nvSpPr>
          <p:cNvPr id="3" name="Slide Number Placeholder 2">
            <a:extLst>
              <a:ext uri="{FF2B5EF4-FFF2-40B4-BE49-F238E27FC236}">
                <a16:creationId xmlns:a16="http://schemas.microsoft.com/office/drawing/2014/main" id="{A248B184-30A3-4DEF-938A-934715216A52}"/>
              </a:ext>
            </a:extLst>
          </p:cNvPr>
          <p:cNvSpPr>
            <a:spLocks noGrp="1"/>
          </p:cNvSpPr>
          <p:nvPr>
            <p:ph type="sldNum" sz="quarter" idx="12"/>
          </p:nvPr>
        </p:nvSpPr>
        <p:spPr/>
        <p:txBody>
          <a:bodyPr/>
          <a:lstStyle/>
          <a:p>
            <a:fld id="{25A07329-396D-463C-B996-2E4DA17F4CAD}" type="slidenum">
              <a:rPr lang="en-US" smtClean="0"/>
              <a:t>26</a:t>
            </a:fld>
            <a:endParaRPr lang="en-US" dirty="0"/>
          </a:p>
        </p:txBody>
      </p:sp>
      <p:pic>
        <p:nvPicPr>
          <p:cNvPr id="7" name="Picture 6">
            <a:extLst>
              <a:ext uri="{FF2B5EF4-FFF2-40B4-BE49-F238E27FC236}">
                <a16:creationId xmlns:a16="http://schemas.microsoft.com/office/drawing/2014/main" id="{F7E9E158-5FF5-4A32-AD5F-7D8F3ADC9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41" y="1368857"/>
            <a:ext cx="6576687" cy="1737133"/>
          </a:xfrm>
          <a:prstGeom prst="rect">
            <a:avLst/>
          </a:prstGeom>
          <a:effectLst>
            <a:outerShdw blurRad="50800" dist="50800" dir="2700000" algn="ctr" rotWithShape="0">
              <a:schemeClr val="bg1">
                <a:lumMod val="50000"/>
              </a:schemeClr>
            </a:outerShdw>
          </a:effectLst>
        </p:spPr>
      </p:pic>
      <p:sp>
        <p:nvSpPr>
          <p:cNvPr id="18" name="Arrow: Down 17">
            <a:extLst>
              <a:ext uri="{FF2B5EF4-FFF2-40B4-BE49-F238E27FC236}">
                <a16:creationId xmlns:a16="http://schemas.microsoft.com/office/drawing/2014/main" id="{A05B6300-6729-49B8-97ED-3CE3B933614F}"/>
              </a:ext>
            </a:extLst>
          </p:cNvPr>
          <p:cNvSpPr/>
          <p:nvPr/>
        </p:nvSpPr>
        <p:spPr>
          <a:xfrm rot="14400000">
            <a:off x="6429090" y="1571526"/>
            <a:ext cx="723055" cy="5644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E854A71A-25C1-48F8-A1CC-170D3F648D0E}"/>
              </a:ext>
            </a:extLst>
          </p:cNvPr>
          <p:cNvSpPr/>
          <p:nvPr/>
        </p:nvSpPr>
        <p:spPr>
          <a:xfrm rot="900000">
            <a:off x="9049282" y="4478260"/>
            <a:ext cx="723055" cy="5644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0B53680-CCFE-4567-911A-021C18732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622" y="3387905"/>
            <a:ext cx="2435537" cy="2147591"/>
          </a:xfrm>
          <a:prstGeom prst="rect">
            <a:avLst/>
          </a:prstGeom>
          <a:effectLst>
            <a:outerShdw blurRad="50800" dist="50800" dir="5400000" algn="ctr" rotWithShape="0">
              <a:schemeClr val="bg1">
                <a:lumMod val="50000"/>
              </a:schemeClr>
            </a:outerShdw>
          </a:effectLst>
        </p:spPr>
      </p:pic>
      <p:sp>
        <p:nvSpPr>
          <p:cNvPr id="20" name="Arrow: Down 19">
            <a:extLst>
              <a:ext uri="{FF2B5EF4-FFF2-40B4-BE49-F238E27FC236}">
                <a16:creationId xmlns:a16="http://schemas.microsoft.com/office/drawing/2014/main" id="{365583D3-49C6-4B04-A6CD-C3CCB304B993}"/>
              </a:ext>
            </a:extLst>
          </p:cNvPr>
          <p:cNvSpPr/>
          <p:nvPr/>
        </p:nvSpPr>
        <p:spPr>
          <a:xfrm rot="900000">
            <a:off x="2421195" y="4328699"/>
            <a:ext cx="723055" cy="5644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C046DFF-7F3B-44F5-846A-2D47BB477F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441" y="3736613"/>
            <a:ext cx="1302291" cy="1051480"/>
          </a:xfrm>
          <a:prstGeom prst="rect">
            <a:avLst/>
          </a:prstGeom>
          <a:effectLst>
            <a:outerShdw blurRad="50800" dist="50800" dir="5400000" algn="ctr" rotWithShape="0">
              <a:schemeClr val="bg1">
                <a:lumMod val="50000"/>
              </a:schemeClr>
            </a:outerShdw>
          </a:effectLst>
        </p:spPr>
      </p:pic>
      <p:sp>
        <p:nvSpPr>
          <p:cNvPr id="19" name="Arrow: Down 18">
            <a:extLst>
              <a:ext uri="{FF2B5EF4-FFF2-40B4-BE49-F238E27FC236}">
                <a16:creationId xmlns:a16="http://schemas.microsoft.com/office/drawing/2014/main" id="{81E34AD4-7B68-4028-B21E-F4A31A1CF2A4}"/>
              </a:ext>
            </a:extLst>
          </p:cNvPr>
          <p:cNvSpPr/>
          <p:nvPr/>
        </p:nvSpPr>
        <p:spPr>
          <a:xfrm rot="14400000">
            <a:off x="5215589" y="4111105"/>
            <a:ext cx="723055" cy="5644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91420D9-3A90-4AF4-A50D-4F43E7C248BF}"/>
              </a:ext>
            </a:extLst>
          </p:cNvPr>
          <p:cNvSpPr/>
          <p:nvPr/>
        </p:nvSpPr>
        <p:spPr>
          <a:xfrm>
            <a:off x="7446091" y="302151"/>
            <a:ext cx="584217" cy="670951"/>
          </a:xfrm>
          <a:prstGeom prst="ellipse">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20DF063A-008D-4734-9961-CAA5BC95B253}"/>
              </a:ext>
            </a:extLst>
          </p:cNvPr>
          <p:cNvSpPr/>
          <p:nvPr/>
        </p:nvSpPr>
        <p:spPr>
          <a:xfrm>
            <a:off x="4978224" y="3282234"/>
            <a:ext cx="584217" cy="670951"/>
          </a:xfrm>
          <a:prstGeom prst="ellipse">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a:t>
            </a:r>
          </a:p>
        </p:txBody>
      </p:sp>
      <p:sp>
        <p:nvSpPr>
          <p:cNvPr id="27" name="Oval 26">
            <a:extLst>
              <a:ext uri="{FF2B5EF4-FFF2-40B4-BE49-F238E27FC236}">
                <a16:creationId xmlns:a16="http://schemas.microsoft.com/office/drawing/2014/main" id="{BADEB1FB-A180-46B5-9D30-382C9DB190B2}"/>
              </a:ext>
            </a:extLst>
          </p:cNvPr>
          <p:cNvSpPr/>
          <p:nvPr/>
        </p:nvSpPr>
        <p:spPr>
          <a:xfrm>
            <a:off x="1047801" y="3354308"/>
            <a:ext cx="584217" cy="670951"/>
          </a:xfrm>
          <a:prstGeom prst="ellipse">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sp>
        <p:nvSpPr>
          <p:cNvPr id="28" name="Oval 27">
            <a:extLst>
              <a:ext uri="{FF2B5EF4-FFF2-40B4-BE49-F238E27FC236}">
                <a16:creationId xmlns:a16="http://schemas.microsoft.com/office/drawing/2014/main" id="{0CAD0D63-BDA6-4AE5-891D-8CC648E6DD77}"/>
              </a:ext>
            </a:extLst>
          </p:cNvPr>
          <p:cNvSpPr/>
          <p:nvPr/>
        </p:nvSpPr>
        <p:spPr>
          <a:xfrm>
            <a:off x="475307" y="1283495"/>
            <a:ext cx="584217" cy="670951"/>
          </a:xfrm>
          <a:prstGeom prst="ellipse">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474996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AAB4-B7AA-44BD-890F-C131CFF1AD93}"/>
              </a:ext>
            </a:extLst>
          </p:cNvPr>
          <p:cNvSpPr>
            <a:spLocks noGrp="1"/>
          </p:cNvSpPr>
          <p:nvPr>
            <p:ph type="title"/>
          </p:nvPr>
        </p:nvSpPr>
        <p:spPr>
          <a:xfrm>
            <a:off x="869867" y="609600"/>
            <a:ext cx="9875520" cy="1356360"/>
          </a:xfrm>
        </p:spPr>
        <p:txBody>
          <a:bodyPr>
            <a:normAutofit/>
          </a:bodyPr>
          <a:lstStyle/>
          <a:p>
            <a:r>
              <a:rPr lang="en-US" sz="3600" dirty="0">
                <a:solidFill>
                  <a:srgbClr val="7030A0"/>
                </a:solidFill>
              </a:rPr>
              <a:t>VIA/SLL Support</a:t>
            </a:r>
          </a:p>
        </p:txBody>
      </p:sp>
      <p:sp>
        <p:nvSpPr>
          <p:cNvPr id="3" name="Content Placeholder 2">
            <a:extLst>
              <a:ext uri="{FF2B5EF4-FFF2-40B4-BE49-F238E27FC236}">
                <a16:creationId xmlns:a16="http://schemas.microsoft.com/office/drawing/2014/main" id="{C90404C5-56D2-487E-A965-4951B3CE4D6A}"/>
              </a:ext>
            </a:extLst>
          </p:cNvPr>
          <p:cNvSpPr>
            <a:spLocks noGrp="1"/>
          </p:cNvSpPr>
          <p:nvPr>
            <p:ph idx="1"/>
          </p:nvPr>
        </p:nvSpPr>
        <p:spPr>
          <a:xfrm>
            <a:off x="822194" y="2123950"/>
            <a:ext cx="10803551" cy="4282440"/>
          </a:xfrm>
        </p:spPr>
        <p:txBody>
          <a:bodyPr>
            <a:normAutofit/>
          </a:bodyPr>
          <a:lstStyle/>
          <a:p>
            <a:pPr marL="45720" indent="0">
              <a:buNone/>
            </a:pPr>
            <a:endParaRPr lang="en-US" sz="1500" dirty="0">
              <a:solidFill>
                <a:srgbClr val="00B0F0"/>
              </a:solidFill>
            </a:endParaRPr>
          </a:p>
          <a:p>
            <a:pPr marL="274320" lvl="1" indent="0">
              <a:lnSpc>
                <a:spcPct val="150000"/>
              </a:lnSpc>
              <a:buNone/>
            </a:pPr>
            <a:r>
              <a:rPr lang="en-US" sz="1600" b="1" dirty="0">
                <a:solidFill>
                  <a:schemeClr val="tx1"/>
                </a:solidFill>
              </a:rPr>
              <a:t>You will receive an email notification from AERO each semester with updates, information and a personalized list of the assessments you will be responsible for during the semester. </a:t>
            </a:r>
          </a:p>
          <a:p>
            <a:pPr marL="274320" lvl="1" indent="0">
              <a:lnSpc>
                <a:spcPct val="150000"/>
              </a:lnSpc>
              <a:buNone/>
            </a:pPr>
            <a:r>
              <a:rPr lang="en-US" sz="1600" b="1" dirty="0">
                <a:solidFill>
                  <a:schemeClr val="tx1"/>
                </a:solidFill>
                <a:highlight>
                  <a:srgbClr val="FFFF00"/>
                </a:highlight>
              </a:rPr>
              <a:t>Please be sure to complete all assessments in a timely manner</a:t>
            </a:r>
          </a:p>
          <a:p>
            <a:pPr marL="822960" lvl="3" indent="0">
              <a:lnSpc>
                <a:spcPct val="150000"/>
              </a:lnSpc>
              <a:buNone/>
            </a:pPr>
            <a:r>
              <a:rPr lang="en-US" sz="1600" dirty="0">
                <a:solidFill>
                  <a:schemeClr val="tx1"/>
                </a:solidFill>
              </a:rPr>
              <a:t>Please email </a:t>
            </a:r>
            <a:r>
              <a:rPr lang="en-US" sz="1600" dirty="0">
                <a:solidFill>
                  <a:srgbClr val="0070C0"/>
                </a:solidFill>
                <a:hlinkClick r:id="rId2">
                  <a:extLst>
                    <a:ext uri="{A12FA001-AC4F-418D-AE19-62706E023703}">
                      <ahyp:hlinkClr xmlns:ahyp="http://schemas.microsoft.com/office/drawing/2018/hyperlinkcolor" val="tx"/>
                    </a:ext>
                  </a:extLst>
                </a:hlinkClick>
              </a:rPr>
              <a:t>viahelp@gmu.edu</a:t>
            </a:r>
            <a:r>
              <a:rPr lang="en-US" sz="1600" dirty="0">
                <a:solidFill>
                  <a:srgbClr val="0070C0"/>
                </a:solidFill>
              </a:rPr>
              <a:t>  </a:t>
            </a:r>
            <a:r>
              <a:rPr lang="en-US" sz="1600" dirty="0">
                <a:solidFill>
                  <a:schemeClr val="tx1"/>
                </a:solidFill>
              </a:rPr>
              <a:t>anytime with your questions or concerns.</a:t>
            </a:r>
          </a:p>
          <a:p>
            <a:pPr lvl="4">
              <a:lnSpc>
                <a:spcPct val="150000"/>
              </a:lnSpc>
            </a:pPr>
            <a:r>
              <a:rPr lang="en-US" dirty="0">
                <a:solidFill>
                  <a:schemeClr val="tx1"/>
                </a:solidFill>
              </a:rPr>
              <a:t>All messages must be sent from your George Mason email account.</a:t>
            </a:r>
          </a:p>
          <a:p>
            <a:pPr lvl="4">
              <a:lnSpc>
                <a:spcPct val="150000"/>
              </a:lnSpc>
            </a:pPr>
            <a:r>
              <a:rPr lang="en-US" dirty="0">
                <a:solidFill>
                  <a:schemeClr val="tx1"/>
                </a:solidFill>
              </a:rPr>
              <a:t>Support messages will be answered in the order received, during business hours Monday-Friday.</a:t>
            </a:r>
          </a:p>
          <a:p>
            <a:pPr lvl="4">
              <a:lnSpc>
                <a:spcPct val="150000"/>
              </a:lnSpc>
            </a:pPr>
            <a:r>
              <a:rPr lang="en-US" dirty="0">
                <a:solidFill>
                  <a:schemeClr val="tx1"/>
                </a:solidFill>
              </a:rPr>
              <a:t>Instructions for students and faculty, as well as other useful information are available on the AERO Assessment webpage: </a:t>
            </a:r>
            <a:r>
              <a:rPr lang="en-US" dirty="0">
                <a:solidFill>
                  <a:srgbClr val="0070C0"/>
                </a:solidFill>
                <a:hlinkClick r:id="rId3">
                  <a:extLst>
                    <a:ext uri="{A12FA001-AC4F-418D-AE19-62706E023703}">
                      <ahyp:hlinkClr xmlns:ahyp="http://schemas.microsoft.com/office/drawing/2018/hyperlinkcolor" val="tx"/>
                    </a:ext>
                  </a:extLst>
                </a:hlinkClick>
              </a:rPr>
              <a:t>https://</a:t>
            </a:r>
            <a:r>
              <a:rPr lang="en-US" dirty="0" err="1">
                <a:solidFill>
                  <a:srgbClr val="0070C0"/>
                </a:solidFill>
                <a:hlinkClick r:id="rId3">
                  <a:extLst>
                    <a:ext uri="{A12FA001-AC4F-418D-AE19-62706E023703}">
                      <ahyp:hlinkClr xmlns:ahyp="http://schemas.microsoft.com/office/drawing/2018/hyperlinkcolor" val="tx"/>
                    </a:ext>
                  </a:extLst>
                </a:hlinkClick>
              </a:rPr>
              <a:t>cehd.gmu.edu</a:t>
            </a:r>
            <a:r>
              <a:rPr lang="en-US" dirty="0">
                <a:solidFill>
                  <a:srgbClr val="0070C0"/>
                </a:solidFill>
                <a:hlinkClick r:id="rId3">
                  <a:extLst>
                    <a:ext uri="{A12FA001-AC4F-418D-AE19-62706E023703}">
                      <ahyp:hlinkClr xmlns:ahyp="http://schemas.microsoft.com/office/drawing/2018/hyperlinkcolor" val="tx"/>
                    </a:ext>
                  </a:extLst>
                </a:hlinkClick>
              </a:rPr>
              <a:t>/aero/assessments/</a:t>
            </a:r>
            <a:r>
              <a:rPr lang="en-US" dirty="0">
                <a:solidFill>
                  <a:schemeClr val="tx1"/>
                </a:solidFill>
              </a:rPr>
              <a:t>.</a:t>
            </a:r>
          </a:p>
          <a:p>
            <a:pPr lvl="1"/>
            <a:endParaRPr lang="en-US" sz="2400" dirty="0">
              <a:solidFill>
                <a:schemeClr val="tx1"/>
              </a:solidFill>
            </a:endParaRPr>
          </a:p>
        </p:txBody>
      </p:sp>
      <p:pic>
        <p:nvPicPr>
          <p:cNvPr id="13" name="Picture 12">
            <a:extLst>
              <a:ext uri="{FF2B5EF4-FFF2-40B4-BE49-F238E27FC236}">
                <a16:creationId xmlns:a16="http://schemas.microsoft.com/office/drawing/2014/main" id="{14972142-2CE0-4CBB-8C1F-301FE3BE1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544" y="560763"/>
            <a:ext cx="1786262" cy="1454034"/>
          </a:xfrm>
          <a:prstGeom prst="rect">
            <a:avLst/>
          </a:prstGeom>
        </p:spPr>
      </p:pic>
      <p:sp>
        <p:nvSpPr>
          <p:cNvPr id="4" name="Slide Number Placeholder 3">
            <a:extLst>
              <a:ext uri="{FF2B5EF4-FFF2-40B4-BE49-F238E27FC236}">
                <a16:creationId xmlns:a16="http://schemas.microsoft.com/office/drawing/2014/main" id="{D9848F63-8FD2-43C0-BC72-15F00DD95737}"/>
              </a:ext>
            </a:extLst>
          </p:cNvPr>
          <p:cNvSpPr>
            <a:spLocks noGrp="1"/>
          </p:cNvSpPr>
          <p:nvPr>
            <p:ph type="sldNum" sz="quarter" idx="12"/>
          </p:nvPr>
        </p:nvSpPr>
        <p:spPr/>
        <p:txBody>
          <a:bodyPr/>
          <a:lstStyle/>
          <a:p>
            <a:fld id="{25A07329-396D-463C-B996-2E4DA17F4CAD}" type="slidenum">
              <a:rPr lang="en-US" smtClean="0"/>
              <a:t>27</a:t>
            </a:fld>
            <a:endParaRPr lang="en-US" dirty="0"/>
          </a:p>
        </p:txBody>
      </p:sp>
    </p:spTree>
    <p:extLst>
      <p:ext uri="{BB962C8B-B14F-4D97-AF65-F5344CB8AC3E}">
        <p14:creationId xmlns:p14="http://schemas.microsoft.com/office/powerpoint/2010/main" val="62428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9BD7-DA48-4407-B611-558555D7F77F}"/>
              </a:ext>
            </a:extLst>
          </p:cNvPr>
          <p:cNvSpPr>
            <a:spLocks noGrp="1"/>
          </p:cNvSpPr>
          <p:nvPr>
            <p:ph type="title"/>
          </p:nvPr>
        </p:nvSpPr>
        <p:spPr>
          <a:xfrm>
            <a:off x="597817" y="-252513"/>
            <a:ext cx="9875520" cy="2084713"/>
          </a:xfrm>
        </p:spPr>
        <p:txBody>
          <a:bodyPr>
            <a:normAutofit/>
          </a:bodyPr>
          <a:lstStyle/>
          <a:p>
            <a:r>
              <a:rPr lang="en-US" sz="3600" dirty="0">
                <a:latin typeface="Arial" panose="020B0604020202020204" pitchFamily="34" charset="0"/>
                <a:cs typeface="Arial" panose="020B0604020202020204" pitchFamily="34" charset="0"/>
              </a:rPr>
              <a:t>VIA/SLL Course Based Assessments</a:t>
            </a:r>
          </a:p>
        </p:txBody>
      </p:sp>
      <p:sp>
        <p:nvSpPr>
          <p:cNvPr id="4" name="TextBox 3">
            <a:extLst>
              <a:ext uri="{FF2B5EF4-FFF2-40B4-BE49-F238E27FC236}">
                <a16:creationId xmlns:a16="http://schemas.microsoft.com/office/drawing/2014/main" id="{7D36A7E2-E20D-4CC9-A524-01CA10049345}"/>
              </a:ext>
            </a:extLst>
          </p:cNvPr>
          <p:cNvSpPr txBox="1"/>
          <p:nvPr/>
        </p:nvSpPr>
        <p:spPr>
          <a:xfrm>
            <a:off x="597817" y="1500234"/>
            <a:ext cx="10597721" cy="1287532"/>
          </a:xfrm>
          <a:prstGeom prst="rect">
            <a:avLst/>
          </a:prstGeom>
          <a:noFill/>
        </p:spPr>
        <p:txBody>
          <a:bodyPr wrap="square" rtlCol="0">
            <a:spAutoFit/>
          </a:bodyPr>
          <a:lstStyle/>
          <a:p>
            <a:pPr>
              <a:lnSpc>
                <a:spcPct val="150000"/>
              </a:lnSpc>
            </a:pPr>
            <a:r>
              <a:rPr lang="en-US" b="1" dirty="0">
                <a:latin typeface="Arial" panose="020B0604020202020204" pitchFamily="34" charset="0"/>
                <a:cs typeface="Arial" panose="020B0604020202020204" pitchFamily="34" charset="0"/>
              </a:rPr>
              <a:t>The Accreditation and External Reporting Office (AERO)</a:t>
            </a:r>
            <a:r>
              <a:rPr lang="en-US" dirty="0">
                <a:latin typeface="Arial" panose="020B0604020202020204" pitchFamily="34" charset="0"/>
                <a:cs typeface="Arial" panose="020B0604020202020204" pitchFamily="34" charset="0"/>
              </a:rPr>
              <a:t>, began using VIA to collect course-based assessment data in 2019; currently, the majority of CEHD programs, including teacher licensure programs, collect student data using this platform.</a:t>
            </a:r>
          </a:p>
        </p:txBody>
      </p:sp>
      <p:sp>
        <p:nvSpPr>
          <p:cNvPr id="3" name="Slide Number Placeholder 2">
            <a:extLst>
              <a:ext uri="{FF2B5EF4-FFF2-40B4-BE49-F238E27FC236}">
                <a16:creationId xmlns:a16="http://schemas.microsoft.com/office/drawing/2014/main" id="{A159DBF1-0FCE-4C9B-9F38-8E4D0A9D8705}"/>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276ECB-FB17-4F91-A299-88ED0327B26D}"/>
              </a:ext>
            </a:extLst>
          </p:cNvPr>
          <p:cNvSpPr txBox="1"/>
          <p:nvPr/>
        </p:nvSpPr>
        <p:spPr>
          <a:xfrm>
            <a:off x="597817" y="2975982"/>
            <a:ext cx="10597721" cy="1703030"/>
          </a:xfrm>
          <a:prstGeom prst="rect">
            <a:avLst/>
          </a:prstGeom>
          <a:noFill/>
        </p:spPr>
        <p:txBody>
          <a:bodyPr wrap="square" rtlCol="0">
            <a:spAutoFit/>
          </a:bodyPr>
          <a:lstStyle/>
          <a:p>
            <a:pPr>
              <a:lnSpc>
                <a:spcPct val="150000"/>
              </a:lnSpc>
            </a:pPr>
            <a:r>
              <a:rPr lang="en-US" b="1" dirty="0">
                <a:solidFill>
                  <a:srgbClr val="0070C0"/>
                </a:solidFill>
                <a:latin typeface="Arial" panose="020B0604020202020204" pitchFamily="34" charset="0"/>
                <a:cs typeface="Arial" panose="020B0604020202020204" pitchFamily="34" charset="0"/>
              </a:rPr>
              <a:t>What’s in a name? </a:t>
            </a:r>
          </a:p>
          <a:p>
            <a:pPr>
              <a:lnSpc>
                <a:spcPct val="150000"/>
              </a:lnSpc>
            </a:pPr>
            <a:r>
              <a:rPr lang="en-US" dirty="0">
                <a:latin typeface="Arial" panose="020B0604020202020204" pitchFamily="34" charset="0"/>
                <a:cs typeface="Arial" panose="020B0604020202020204" pitchFamily="34" charset="0"/>
              </a:rPr>
              <a:t>Watermark, the parent company, renamed VIA, “Student Learning and Licensure” (SLL), in 2022. AERO continues to refer to our assessment system as VIA and to utilize </a:t>
            </a:r>
            <a:r>
              <a:rPr lang="en-US" dirty="0">
                <a:latin typeface="Arial" panose="020B0604020202020204" pitchFamily="34" charset="0"/>
                <a:cs typeface="Arial" panose="020B0604020202020204" pitchFamily="34" charset="0"/>
                <a:hlinkClick r:id="rId2"/>
              </a:rPr>
              <a:t>viahelp@gmu.edu</a:t>
            </a:r>
            <a:r>
              <a:rPr lang="en-US" dirty="0">
                <a:latin typeface="Arial" panose="020B0604020202020204" pitchFamily="34" charset="0"/>
                <a:cs typeface="Arial" panose="020B0604020202020204" pitchFamily="34" charset="0"/>
              </a:rPr>
              <a:t> for support. </a:t>
            </a:r>
            <a:r>
              <a:rPr lang="en-US" b="1" dirty="0">
                <a:latin typeface="Arial" panose="020B0604020202020204" pitchFamily="34" charset="0"/>
                <a:cs typeface="Arial" panose="020B0604020202020204" pitchFamily="34" charset="0"/>
              </a:rPr>
              <a:t>Don’t let the name confuse you, VIA and SLL are one and the same. </a:t>
            </a:r>
          </a:p>
        </p:txBody>
      </p:sp>
      <p:pic>
        <p:nvPicPr>
          <p:cNvPr id="14" name="Picture 13">
            <a:extLst>
              <a:ext uri="{FF2B5EF4-FFF2-40B4-BE49-F238E27FC236}">
                <a16:creationId xmlns:a16="http://schemas.microsoft.com/office/drawing/2014/main" id="{364B537D-E385-4A05-B1C3-78F7A3F58C0F}"/>
              </a:ext>
            </a:extLst>
          </p:cNvPr>
          <p:cNvPicPr>
            <a:picLocks noChangeAspect="1"/>
          </p:cNvPicPr>
          <p:nvPr/>
        </p:nvPicPr>
        <p:blipFill>
          <a:blip r:embed="rId3"/>
          <a:stretch>
            <a:fillRect/>
          </a:stretch>
        </p:blipFill>
        <p:spPr>
          <a:xfrm>
            <a:off x="1598605" y="5034886"/>
            <a:ext cx="8994789" cy="109248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7829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9DBF1-0FCE-4C9B-9F38-8E4D0A9D8705}"/>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4</a:t>
            </a:fld>
            <a:endParaRPr lang="en-US"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7130EF1-0440-4DB3-8357-ACDA80D077CB}"/>
              </a:ext>
            </a:extLst>
          </p:cNvPr>
          <p:cNvSpPr>
            <a:spLocks noGrp="1"/>
          </p:cNvSpPr>
          <p:nvPr>
            <p:ph type="title"/>
          </p:nvPr>
        </p:nvSpPr>
        <p:spPr>
          <a:xfrm>
            <a:off x="539202" y="317469"/>
            <a:ext cx="8229660" cy="1257769"/>
          </a:xfrm>
        </p:spPr>
        <p:txBody>
          <a:bodyPr>
            <a:normAutofit/>
          </a:bodyPr>
          <a:lstStyle/>
          <a:p>
            <a:r>
              <a:rPr lang="en-US" sz="3600" dirty="0">
                <a:latin typeface="Arial" panose="020B0604020202020204" pitchFamily="34" charset="0"/>
                <a:cs typeface="Arial" panose="020B0604020202020204" pitchFamily="34" charset="0"/>
              </a:rPr>
              <a:t>VIA Course Based Assessments</a:t>
            </a:r>
          </a:p>
        </p:txBody>
      </p:sp>
      <p:sp>
        <p:nvSpPr>
          <p:cNvPr id="13" name="Oval 12">
            <a:extLst>
              <a:ext uri="{FF2B5EF4-FFF2-40B4-BE49-F238E27FC236}">
                <a16:creationId xmlns:a16="http://schemas.microsoft.com/office/drawing/2014/main" id="{F96D975E-0135-45A3-BEC5-4AAB59542C20}"/>
              </a:ext>
            </a:extLst>
          </p:cNvPr>
          <p:cNvSpPr/>
          <p:nvPr/>
        </p:nvSpPr>
        <p:spPr>
          <a:xfrm>
            <a:off x="4439125" y="2490703"/>
            <a:ext cx="3313747" cy="1666027"/>
          </a:xfrm>
          <a:prstGeom prst="ellipse">
            <a:avLst/>
          </a:prstGeom>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Initial Licensure Programs</a:t>
            </a:r>
          </a:p>
        </p:txBody>
      </p:sp>
      <p:sp>
        <p:nvSpPr>
          <p:cNvPr id="14" name="Rectangle: Rounded Corners 13">
            <a:extLst>
              <a:ext uri="{FF2B5EF4-FFF2-40B4-BE49-F238E27FC236}">
                <a16:creationId xmlns:a16="http://schemas.microsoft.com/office/drawing/2014/main" id="{B43B5EC9-B576-46B5-99BC-040AB7031FBB}"/>
              </a:ext>
            </a:extLst>
          </p:cNvPr>
          <p:cNvSpPr/>
          <p:nvPr/>
        </p:nvSpPr>
        <p:spPr>
          <a:xfrm>
            <a:off x="8054810" y="2774303"/>
            <a:ext cx="3313746" cy="1309393"/>
          </a:xfrm>
          <a:prstGeom prst="roundRect">
            <a:avLst/>
          </a:prstGeom>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All Other Programs</a:t>
            </a:r>
          </a:p>
        </p:txBody>
      </p:sp>
      <p:sp>
        <p:nvSpPr>
          <p:cNvPr id="16" name="Rectangle 15">
            <a:extLst>
              <a:ext uri="{FF2B5EF4-FFF2-40B4-BE49-F238E27FC236}">
                <a16:creationId xmlns:a16="http://schemas.microsoft.com/office/drawing/2014/main" id="{76A87CAE-786D-4EF7-9952-3644C6B919A8}"/>
              </a:ext>
            </a:extLst>
          </p:cNvPr>
          <p:cNvSpPr/>
          <p:nvPr/>
        </p:nvSpPr>
        <p:spPr>
          <a:xfrm>
            <a:off x="823444" y="2714497"/>
            <a:ext cx="3313747" cy="1429006"/>
          </a:xfrm>
          <a:prstGeom prst="rect">
            <a:avLst/>
          </a:prstGeom>
          <a:solidFill>
            <a:srgbClr val="97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Counseling</a:t>
            </a:r>
          </a:p>
        </p:txBody>
      </p:sp>
      <p:sp>
        <p:nvSpPr>
          <p:cNvPr id="9" name="Rectangle 8">
            <a:extLst>
              <a:ext uri="{FF2B5EF4-FFF2-40B4-BE49-F238E27FC236}">
                <a16:creationId xmlns:a16="http://schemas.microsoft.com/office/drawing/2014/main" id="{4232B9B3-A31B-4BD5-BCAB-E50DE63D2719}"/>
              </a:ext>
            </a:extLst>
          </p:cNvPr>
          <p:cNvSpPr/>
          <p:nvPr/>
        </p:nvSpPr>
        <p:spPr>
          <a:xfrm>
            <a:off x="1265464" y="4783057"/>
            <a:ext cx="2871727" cy="843972"/>
          </a:xfrm>
          <a:prstGeom prst="rect">
            <a:avLst/>
          </a:prstGeom>
          <a:noFill/>
        </p:spPr>
        <p:txBody>
          <a:bodyPr wrap="square" lIns="91440" tIns="45720" rIns="91440" bIns="45720">
            <a:spAutoFit/>
          </a:bodyPr>
          <a:lstStyle/>
          <a:p>
            <a:pPr algn="ctr"/>
            <a:r>
              <a:rPr lang="en-US" sz="2400" b="1" cap="none" spc="0" dirty="0">
                <a:ln w="22225">
                  <a:solidFill>
                    <a:schemeClr val="accent2"/>
                  </a:solidFill>
                  <a:prstDash val="solid"/>
                </a:ln>
                <a:solidFill>
                  <a:srgbClr val="002060"/>
                </a:solidFill>
                <a:effectLst/>
                <a:latin typeface="Arial" panose="020B0604020202020204" pitchFamily="34" charset="0"/>
                <a:cs typeface="Arial" panose="020B0604020202020204" pitchFamily="34" charset="0"/>
              </a:rPr>
              <a:t>Key Performanc</a:t>
            </a:r>
            <a:r>
              <a:rPr lang="en-US" sz="2400" b="1" dirty="0">
                <a:ln w="22225">
                  <a:solidFill>
                    <a:schemeClr val="accent2"/>
                  </a:solidFill>
                  <a:prstDash val="solid"/>
                </a:ln>
                <a:solidFill>
                  <a:srgbClr val="002060"/>
                </a:solidFill>
                <a:latin typeface="Arial" panose="020B0604020202020204" pitchFamily="34" charset="0"/>
                <a:cs typeface="Arial" panose="020B0604020202020204" pitchFamily="34" charset="0"/>
              </a:rPr>
              <a:t>e Indicators (KPI)</a:t>
            </a:r>
            <a:endParaRPr lang="en-US" sz="2400" b="1" cap="none" spc="0" dirty="0">
              <a:ln w="22225">
                <a:solidFill>
                  <a:schemeClr val="accent2"/>
                </a:solidFill>
                <a:prstDash val="solid"/>
              </a:ln>
              <a:solidFill>
                <a:srgbClr val="002060"/>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DC7FA31-00D3-4B83-A9F9-7626925B6959}"/>
              </a:ext>
            </a:extLst>
          </p:cNvPr>
          <p:cNvSpPr/>
          <p:nvPr/>
        </p:nvSpPr>
        <p:spPr>
          <a:xfrm>
            <a:off x="4654032" y="4919796"/>
            <a:ext cx="2871727" cy="830997"/>
          </a:xfrm>
          <a:prstGeom prst="rect">
            <a:avLst/>
          </a:prstGeom>
          <a:noFill/>
        </p:spPr>
        <p:txBody>
          <a:bodyPr wrap="square" lIns="91440" tIns="45720" rIns="91440" bIns="45720">
            <a:spAutoFit/>
          </a:bodyPr>
          <a:lstStyle/>
          <a:p>
            <a:pPr algn="ctr"/>
            <a:r>
              <a:rPr lang="en-US" sz="2400" b="1" cap="none" spc="0" dirty="0">
                <a:ln w="22225">
                  <a:solidFill>
                    <a:schemeClr val="accent2"/>
                  </a:solidFill>
                  <a:prstDash val="solid"/>
                </a:ln>
                <a:solidFill>
                  <a:srgbClr val="0070C0"/>
                </a:solidFill>
                <a:effectLst/>
                <a:latin typeface="Arial" panose="020B0604020202020204" pitchFamily="34" charset="0"/>
                <a:cs typeface="Arial" panose="020B0604020202020204" pitchFamily="34" charset="0"/>
              </a:rPr>
              <a:t>Common Assessments</a:t>
            </a:r>
          </a:p>
        </p:txBody>
      </p:sp>
      <p:sp>
        <p:nvSpPr>
          <p:cNvPr id="18" name="Rectangle 17">
            <a:extLst>
              <a:ext uri="{FF2B5EF4-FFF2-40B4-BE49-F238E27FC236}">
                <a16:creationId xmlns:a16="http://schemas.microsoft.com/office/drawing/2014/main" id="{69C57DE2-D6CA-4779-9E69-215A9CB99B19}"/>
              </a:ext>
            </a:extLst>
          </p:cNvPr>
          <p:cNvSpPr/>
          <p:nvPr/>
        </p:nvSpPr>
        <p:spPr>
          <a:xfrm>
            <a:off x="8205669" y="4796032"/>
            <a:ext cx="2871727" cy="830997"/>
          </a:xfrm>
          <a:prstGeom prst="rect">
            <a:avLst/>
          </a:prstGeom>
          <a:noFill/>
        </p:spPr>
        <p:txBody>
          <a:bodyPr wrap="square" lIns="91440" tIns="45720" rIns="91440" bIns="45720">
            <a:spAutoFit/>
          </a:bodyPr>
          <a:lstStyle/>
          <a:p>
            <a:pPr algn="ctr"/>
            <a:r>
              <a:rPr lang="en-US" sz="2400" b="1" cap="none" spc="0" dirty="0">
                <a:ln w="22225">
                  <a:solidFill>
                    <a:schemeClr val="accent2"/>
                  </a:solidFill>
                  <a:prstDash val="solid"/>
                </a:ln>
                <a:solidFill>
                  <a:srgbClr val="00B050"/>
                </a:solidFill>
                <a:effectLst/>
                <a:latin typeface="Arial" panose="020B0604020202020204" pitchFamily="34" charset="0"/>
                <a:cs typeface="Arial" panose="020B0604020202020204" pitchFamily="34" charset="0"/>
              </a:rPr>
              <a:t>Program Specific Assessments</a:t>
            </a:r>
          </a:p>
        </p:txBody>
      </p:sp>
      <p:sp>
        <p:nvSpPr>
          <p:cNvPr id="19" name="TextBox 18">
            <a:extLst>
              <a:ext uri="{FF2B5EF4-FFF2-40B4-BE49-F238E27FC236}">
                <a16:creationId xmlns:a16="http://schemas.microsoft.com/office/drawing/2014/main" id="{9954AB94-66DC-4A0A-A32D-10E6A813CF41}"/>
              </a:ext>
            </a:extLst>
          </p:cNvPr>
          <p:cNvSpPr txBox="1"/>
          <p:nvPr/>
        </p:nvSpPr>
        <p:spPr>
          <a:xfrm>
            <a:off x="479675" y="1394614"/>
            <a:ext cx="10597721" cy="785343"/>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AERO collects a variety of course based assessment data, </a:t>
            </a:r>
            <a:r>
              <a:rPr lang="en-US" sz="1600" dirty="0">
                <a:latin typeface="Arial" panose="020B0604020202020204" pitchFamily="34" charset="0"/>
                <a:cs typeface="Arial" panose="020B0604020202020204" pitchFamily="34" charset="0"/>
              </a:rPr>
              <a:t>for numerous programs throughout the College of Education and Human Development (CEHD). </a:t>
            </a:r>
          </a:p>
        </p:txBody>
      </p:sp>
    </p:spTree>
    <p:extLst>
      <p:ext uri="{BB962C8B-B14F-4D97-AF65-F5344CB8AC3E}">
        <p14:creationId xmlns:p14="http://schemas.microsoft.com/office/powerpoint/2010/main" val="254250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9BD7-DA48-4407-B611-558555D7F77F}"/>
              </a:ext>
            </a:extLst>
          </p:cNvPr>
          <p:cNvSpPr>
            <a:spLocks noGrp="1"/>
          </p:cNvSpPr>
          <p:nvPr>
            <p:ph type="title"/>
          </p:nvPr>
        </p:nvSpPr>
        <p:spPr>
          <a:xfrm>
            <a:off x="376268" y="-226258"/>
            <a:ext cx="8257769" cy="2084713"/>
          </a:xfrm>
        </p:spPr>
        <p:txBody>
          <a:bodyPr>
            <a:normAutofit/>
          </a:bodyPr>
          <a:lstStyle/>
          <a:p>
            <a:r>
              <a:rPr lang="en-US" sz="3600" dirty="0">
                <a:latin typeface="Arial" panose="020B0604020202020204" pitchFamily="34" charset="0"/>
                <a:cs typeface="Arial" panose="020B0604020202020204" pitchFamily="34" charset="0"/>
              </a:rPr>
              <a:t>Creating a Link-Blackboard or Canvas</a:t>
            </a:r>
          </a:p>
        </p:txBody>
      </p:sp>
      <p:sp>
        <p:nvSpPr>
          <p:cNvPr id="3" name="Slide Number Placeholder 2">
            <a:extLst>
              <a:ext uri="{FF2B5EF4-FFF2-40B4-BE49-F238E27FC236}">
                <a16:creationId xmlns:a16="http://schemas.microsoft.com/office/drawing/2014/main" id="{A159DBF1-0FCE-4C9B-9F38-8E4D0A9D8705}"/>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7078AE-685C-459B-B86E-279A6CC390CD}"/>
              </a:ext>
            </a:extLst>
          </p:cNvPr>
          <p:cNvSpPr txBox="1"/>
          <p:nvPr/>
        </p:nvSpPr>
        <p:spPr>
          <a:xfrm>
            <a:off x="597952" y="1176259"/>
            <a:ext cx="9852417" cy="1668214"/>
          </a:xfrm>
          <a:prstGeom prst="rect">
            <a:avLst/>
          </a:prstGeom>
          <a:noFill/>
        </p:spPr>
        <p:txBody>
          <a:bodyPr wrap="square" rtlCol="0">
            <a:spAutoFit/>
          </a:bodyPr>
          <a:lstStyle/>
          <a:p>
            <a:pPr>
              <a:lnSpc>
                <a:spcPct val="150000"/>
              </a:lnSpc>
            </a:pPr>
            <a:r>
              <a:rPr lang="en-US" sz="1400" b="1" dirty="0">
                <a:latin typeface="Arial" panose="020B0604020202020204" pitchFamily="34" charset="0"/>
                <a:cs typeface="Arial" panose="020B0604020202020204" pitchFamily="34" charset="0"/>
              </a:rPr>
              <a:t>Access links for VIA can easily be set up in either Blackboard or Canvas.</a:t>
            </a:r>
          </a:p>
          <a:p>
            <a:pPr marL="742950" lvl="1"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Video instructions for each are available on our webpage, </a:t>
            </a:r>
            <a:r>
              <a:rPr lang="en-US" sz="1400" dirty="0">
                <a:latin typeface="Arial" panose="020B0604020202020204" pitchFamily="34" charset="0"/>
                <a:cs typeface="Arial" panose="020B0604020202020204" pitchFamily="34" charset="0"/>
                <a:hlinkClick r:id="rId2"/>
              </a:rPr>
              <a:t>AERO Assessment</a:t>
            </a:r>
            <a:r>
              <a:rPr lang="en-US" sz="1400" dirty="0">
                <a:latin typeface="Arial" panose="020B0604020202020204" pitchFamily="34" charset="0"/>
                <a:cs typeface="Arial" panose="020B0604020202020204" pitchFamily="34" charset="0"/>
              </a:rPr>
              <a:t>.</a:t>
            </a:r>
          </a:p>
          <a:p>
            <a:pPr marL="742950" lvl="1"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Additionally, videos for using “Force Submit”, reviewing Teacher Candidate (student) Self-Assessments and scoring assessment rubrics are available, as well as videos for students on uploading work and completing self-assessments.</a:t>
            </a:r>
          </a:p>
        </p:txBody>
      </p:sp>
      <p:sp>
        <p:nvSpPr>
          <p:cNvPr id="6" name="Rectangle: Rounded Corners 5">
            <a:extLst>
              <a:ext uri="{FF2B5EF4-FFF2-40B4-BE49-F238E27FC236}">
                <a16:creationId xmlns:a16="http://schemas.microsoft.com/office/drawing/2014/main" id="{0FDF7C21-3C0F-42E8-A599-3A54B30A308C}"/>
              </a:ext>
            </a:extLst>
          </p:cNvPr>
          <p:cNvSpPr/>
          <p:nvPr/>
        </p:nvSpPr>
        <p:spPr>
          <a:xfrm>
            <a:off x="1185354" y="4847343"/>
            <a:ext cx="2059667" cy="1072662"/>
          </a:xfrm>
          <a:prstGeom prst="roundRect">
            <a:avLst/>
          </a:prstGeom>
          <a:solidFill>
            <a:srgbClr val="0070C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Blackboard</a:t>
            </a:r>
          </a:p>
        </p:txBody>
      </p:sp>
      <p:sp>
        <p:nvSpPr>
          <p:cNvPr id="7" name="Rectangle: Rounded Corners 6">
            <a:extLst>
              <a:ext uri="{FF2B5EF4-FFF2-40B4-BE49-F238E27FC236}">
                <a16:creationId xmlns:a16="http://schemas.microsoft.com/office/drawing/2014/main" id="{B9657A03-D785-4B89-BB23-92DCCF31E8B7}"/>
              </a:ext>
            </a:extLst>
          </p:cNvPr>
          <p:cNvSpPr/>
          <p:nvPr/>
        </p:nvSpPr>
        <p:spPr>
          <a:xfrm>
            <a:off x="7803302" y="4847343"/>
            <a:ext cx="2059667" cy="1072662"/>
          </a:xfrm>
          <a:prstGeom prst="roundRect">
            <a:avLst/>
          </a:prstGeom>
          <a:solidFill>
            <a:srgbClr val="00B05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Canvas</a:t>
            </a:r>
          </a:p>
        </p:txBody>
      </p:sp>
      <p:sp>
        <p:nvSpPr>
          <p:cNvPr id="8" name="Rectangle: Rounded Corners 7">
            <a:extLst>
              <a:ext uri="{FF2B5EF4-FFF2-40B4-BE49-F238E27FC236}">
                <a16:creationId xmlns:a16="http://schemas.microsoft.com/office/drawing/2014/main" id="{7288A655-7F25-4D25-8B82-D6FAFEB9FB45}"/>
              </a:ext>
            </a:extLst>
          </p:cNvPr>
          <p:cNvSpPr/>
          <p:nvPr/>
        </p:nvSpPr>
        <p:spPr>
          <a:xfrm>
            <a:off x="4467951" y="4899550"/>
            <a:ext cx="2112421" cy="1571211"/>
          </a:xfrm>
          <a:prstGeom prst="roundRect">
            <a:avLst/>
          </a:prstGeom>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VIA</a:t>
            </a:r>
            <a:endParaRPr lang="en-US" sz="4400" b="1" dirty="0">
              <a:solidFill>
                <a:schemeClr val="bg1"/>
              </a:solidFill>
            </a:endParaRPr>
          </a:p>
        </p:txBody>
      </p:sp>
      <p:sp>
        <p:nvSpPr>
          <p:cNvPr id="10" name="Arrow: Right 9">
            <a:extLst>
              <a:ext uri="{FF2B5EF4-FFF2-40B4-BE49-F238E27FC236}">
                <a16:creationId xmlns:a16="http://schemas.microsoft.com/office/drawing/2014/main" id="{316DAB18-6698-49D9-A56A-94B71CF68941}"/>
              </a:ext>
            </a:extLst>
          </p:cNvPr>
          <p:cNvSpPr/>
          <p:nvPr/>
        </p:nvSpPr>
        <p:spPr>
          <a:xfrm rot="8100000">
            <a:off x="6717071" y="5016404"/>
            <a:ext cx="728480" cy="794696"/>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F96A8AB-65F5-4040-9966-1B1F5C2DED6B}"/>
              </a:ext>
            </a:extLst>
          </p:cNvPr>
          <p:cNvSpPr/>
          <p:nvPr/>
        </p:nvSpPr>
        <p:spPr>
          <a:xfrm rot="1500000">
            <a:off x="3492246" y="5035345"/>
            <a:ext cx="728480" cy="794696"/>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915BE18-AC00-452B-AC32-D6148E89CF0D}"/>
              </a:ext>
            </a:extLst>
          </p:cNvPr>
          <p:cNvSpPr txBox="1"/>
          <p:nvPr/>
        </p:nvSpPr>
        <p:spPr>
          <a:xfrm>
            <a:off x="147562" y="2875307"/>
            <a:ext cx="11896876" cy="1668214"/>
          </a:xfrm>
          <a:prstGeom prst="rect">
            <a:avLst/>
          </a:prstGeom>
          <a:noFill/>
        </p:spPr>
        <p:txBody>
          <a:bodyPr wrap="square" rtlCol="0">
            <a:spAutoFit/>
          </a:bodyPr>
          <a:lstStyle/>
          <a:p>
            <a:pPr lvl="1">
              <a:lnSpc>
                <a:spcPct val="150000"/>
              </a:lnSpc>
            </a:pPr>
            <a:r>
              <a:rPr lang="en-US" sz="1400" b="1" dirty="0">
                <a:solidFill>
                  <a:srgbClr val="7030A0"/>
                </a:solidFill>
                <a:latin typeface="Arial" panose="020B0604020202020204" pitchFamily="34" charset="0"/>
                <a:cs typeface="Arial" panose="020B0604020202020204" pitchFamily="34" charset="0"/>
              </a:rPr>
              <a:t>VIA is a separate system, whether you access it from Blackboard or Canvas, once you are in VIA, you are in VIA. </a:t>
            </a:r>
          </a:p>
          <a:p>
            <a:pPr lvl="1">
              <a:lnSpc>
                <a:spcPct val="150000"/>
              </a:lnSpc>
            </a:pPr>
            <a:r>
              <a:rPr lang="en-US" sz="1400" dirty="0">
                <a:latin typeface="Arial" panose="020B0604020202020204" pitchFamily="34" charset="0"/>
                <a:cs typeface="Arial" panose="020B0604020202020204" pitchFamily="34" charset="0"/>
              </a:rPr>
              <a:t>The functionality within VIA is the same, no matter which system, Blackboard or Canvas, you use for access.</a:t>
            </a:r>
          </a:p>
          <a:p>
            <a:pPr marL="1200150" lvl="2"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Clicking on the access link, in either Blackboard or Canvas takes each user into their VIA account (faculty cannot access a student view in VIA, by clicking on “Student View” in Blackboard).</a:t>
            </a:r>
          </a:p>
          <a:p>
            <a:pPr marL="1200150" lvl="2"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single sign-on link gives you access using your Mason credentials, you will not need to enter a password to access VIA.</a:t>
            </a:r>
          </a:p>
        </p:txBody>
      </p:sp>
    </p:spTree>
    <p:extLst>
      <p:ext uri="{BB962C8B-B14F-4D97-AF65-F5344CB8AC3E}">
        <p14:creationId xmlns:p14="http://schemas.microsoft.com/office/powerpoint/2010/main" val="285478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6169-99A6-454D-9C83-5634A54EE6F5}"/>
              </a:ext>
            </a:extLst>
          </p:cNvPr>
          <p:cNvSpPr>
            <a:spLocks noGrp="1"/>
          </p:cNvSpPr>
          <p:nvPr>
            <p:ph type="title"/>
          </p:nvPr>
        </p:nvSpPr>
        <p:spPr>
          <a:xfrm>
            <a:off x="639940" y="130628"/>
            <a:ext cx="9875520" cy="1225731"/>
          </a:xfrm>
        </p:spPr>
        <p:txBody>
          <a:bodyPr>
            <a:normAutofit/>
          </a:bodyPr>
          <a:lstStyle/>
          <a:p>
            <a:r>
              <a:rPr lang="en-US" sz="3200" dirty="0">
                <a:latin typeface="Arial" panose="020B0604020202020204" pitchFamily="34" charset="0"/>
                <a:cs typeface="Arial" panose="020B0604020202020204" pitchFamily="34" charset="0"/>
              </a:rPr>
              <a:t>Your VIA In Progress Page</a:t>
            </a:r>
          </a:p>
        </p:txBody>
      </p:sp>
      <p:sp>
        <p:nvSpPr>
          <p:cNvPr id="3" name="Slide Number Placeholder 2">
            <a:extLst>
              <a:ext uri="{FF2B5EF4-FFF2-40B4-BE49-F238E27FC236}">
                <a16:creationId xmlns:a16="http://schemas.microsoft.com/office/drawing/2014/main" id="{FF011DF5-D904-4A17-ADB7-16E7C663060A}"/>
              </a:ext>
            </a:extLst>
          </p:cNvPr>
          <p:cNvSpPr>
            <a:spLocks noGrp="1"/>
          </p:cNvSpPr>
          <p:nvPr>
            <p:ph type="sldNum" sz="quarter" idx="12"/>
          </p:nvPr>
        </p:nvSpPr>
        <p:spPr>
          <a:xfrm>
            <a:off x="9348384" y="6223828"/>
            <a:ext cx="1706217" cy="365125"/>
          </a:xfrm>
        </p:spPr>
        <p:txBody>
          <a:bodyPr/>
          <a:lstStyle/>
          <a:p>
            <a:fld id="{25A07329-396D-463C-B996-2E4DA17F4CAD}"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9FB29A-EBF7-42F6-96CE-C8C38EA45D9D}"/>
              </a:ext>
            </a:extLst>
          </p:cNvPr>
          <p:cNvSpPr txBox="1"/>
          <p:nvPr/>
        </p:nvSpPr>
        <p:spPr>
          <a:xfrm>
            <a:off x="639940" y="1197560"/>
            <a:ext cx="10915324" cy="76944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Each time you or your students click on the link you will be taken to your respective “In Progress” page in VIA; </a:t>
            </a:r>
            <a:r>
              <a:rPr lang="en-US" sz="1400" dirty="0">
                <a:latin typeface="Arial" panose="020B0604020202020204" pitchFamily="34" charset="0"/>
                <a:cs typeface="Arial" panose="020B0604020202020204" pitchFamily="34" charset="0"/>
              </a:rPr>
              <a:t>from here you can access all of your course based assessments</a:t>
            </a:r>
            <a:r>
              <a:rPr lang="en-US" sz="1400" b="1"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C5F5230-B038-4D7F-A27C-5A89746FC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684" y="1821391"/>
            <a:ext cx="9432631" cy="4360858"/>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E8CCE79A-D3A7-44BA-8037-5EA99E675B87}"/>
              </a:ext>
            </a:extLst>
          </p:cNvPr>
          <p:cNvSpPr/>
          <p:nvPr/>
        </p:nvSpPr>
        <p:spPr>
          <a:xfrm>
            <a:off x="1218754" y="3033933"/>
            <a:ext cx="1044866" cy="525195"/>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51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6169-99A6-454D-9C83-5634A54EE6F5}"/>
              </a:ext>
            </a:extLst>
          </p:cNvPr>
          <p:cNvSpPr>
            <a:spLocks noGrp="1"/>
          </p:cNvSpPr>
          <p:nvPr>
            <p:ph type="title"/>
          </p:nvPr>
        </p:nvSpPr>
        <p:spPr>
          <a:xfrm>
            <a:off x="639940" y="130628"/>
            <a:ext cx="9875520" cy="1225731"/>
          </a:xfrm>
        </p:spPr>
        <p:txBody>
          <a:bodyPr>
            <a:normAutofit/>
          </a:bodyPr>
          <a:lstStyle/>
          <a:p>
            <a:r>
              <a:rPr lang="en-US" sz="3200" dirty="0">
                <a:latin typeface="Arial" panose="020B0604020202020204" pitchFamily="34" charset="0"/>
                <a:cs typeface="Arial" panose="020B0604020202020204" pitchFamily="34" charset="0"/>
              </a:rPr>
              <a:t>Your VIA In Progress Page</a:t>
            </a:r>
          </a:p>
        </p:txBody>
      </p:sp>
      <p:sp>
        <p:nvSpPr>
          <p:cNvPr id="3" name="Slide Number Placeholder 2">
            <a:extLst>
              <a:ext uri="{FF2B5EF4-FFF2-40B4-BE49-F238E27FC236}">
                <a16:creationId xmlns:a16="http://schemas.microsoft.com/office/drawing/2014/main" id="{FF011DF5-D904-4A17-ADB7-16E7C663060A}"/>
              </a:ext>
            </a:extLst>
          </p:cNvPr>
          <p:cNvSpPr>
            <a:spLocks noGrp="1"/>
          </p:cNvSpPr>
          <p:nvPr>
            <p:ph type="sldNum" sz="quarter" idx="12"/>
          </p:nvPr>
        </p:nvSpPr>
        <p:spPr>
          <a:xfrm>
            <a:off x="9348384" y="6223828"/>
            <a:ext cx="1706217" cy="365125"/>
          </a:xfrm>
        </p:spPr>
        <p:txBody>
          <a:bodyPr/>
          <a:lstStyle/>
          <a:p>
            <a:fld id="{25A07329-396D-463C-B996-2E4DA17F4CAD}"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9FB29A-EBF7-42F6-96CE-C8C38EA45D9D}"/>
              </a:ext>
            </a:extLst>
          </p:cNvPr>
          <p:cNvSpPr txBox="1"/>
          <p:nvPr/>
        </p:nvSpPr>
        <p:spPr>
          <a:xfrm>
            <a:off x="639940" y="1197560"/>
            <a:ext cx="10915324" cy="76944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Courses from the current semester will appear near the top of your page, to view additional courses, including those from a previous semester, scroll down the page:</a:t>
            </a:r>
          </a:p>
          <a:p>
            <a:endParaRPr lang="en-US" sz="1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37A41A2-62D2-4694-8821-46EDF3EA5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786" y="1823990"/>
            <a:ext cx="9242427" cy="4399838"/>
          </a:xfrm>
          <a:prstGeom prst="rect">
            <a:avLst/>
          </a:prstGeom>
          <a:effectLst>
            <a:outerShdw blurRad="50800" dist="38100" dir="2700000" algn="tl" rotWithShape="0">
              <a:prstClr val="black">
                <a:alpha val="40000"/>
              </a:prstClr>
            </a:outerShdw>
          </a:effectLst>
        </p:spPr>
      </p:pic>
      <p:sp>
        <p:nvSpPr>
          <p:cNvPr id="10" name="Arrow: Down 9">
            <a:extLst>
              <a:ext uri="{FF2B5EF4-FFF2-40B4-BE49-F238E27FC236}">
                <a16:creationId xmlns:a16="http://schemas.microsoft.com/office/drawing/2014/main" id="{D751EDCA-CD1E-428A-A8FE-30E8D54AAB0B}"/>
              </a:ext>
            </a:extLst>
          </p:cNvPr>
          <p:cNvSpPr/>
          <p:nvPr/>
        </p:nvSpPr>
        <p:spPr>
          <a:xfrm rot="15300000">
            <a:off x="9406177" y="2763413"/>
            <a:ext cx="549149" cy="54103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6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ADC0-BD36-43B6-B39A-5F31204D9E74}"/>
              </a:ext>
            </a:extLst>
          </p:cNvPr>
          <p:cNvSpPr>
            <a:spLocks noGrp="1"/>
          </p:cNvSpPr>
          <p:nvPr>
            <p:ph type="title"/>
          </p:nvPr>
        </p:nvSpPr>
        <p:spPr>
          <a:xfrm>
            <a:off x="914347" y="355600"/>
            <a:ext cx="10119413" cy="896993"/>
          </a:xfrm>
        </p:spPr>
        <p:txBody>
          <a:bodyPr>
            <a:normAutofit/>
          </a:bodyPr>
          <a:lstStyle/>
          <a:p>
            <a:r>
              <a:rPr lang="en-US" sz="3600" dirty="0">
                <a:latin typeface="Arial" panose="020B0604020202020204" pitchFamily="34" charset="0"/>
                <a:cs typeface="Arial" panose="020B0604020202020204" pitchFamily="34" charset="0"/>
              </a:rPr>
              <a:t>Filter &amp; Sort</a:t>
            </a:r>
          </a:p>
        </p:txBody>
      </p:sp>
      <p:sp>
        <p:nvSpPr>
          <p:cNvPr id="3" name="TextBox 2">
            <a:extLst>
              <a:ext uri="{FF2B5EF4-FFF2-40B4-BE49-F238E27FC236}">
                <a16:creationId xmlns:a16="http://schemas.microsoft.com/office/drawing/2014/main" id="{901BE44C-7118-42A3-93B9-9D066D9F7560}"/>
              </a:ext>
            </a:extLst>
          </p:cNvPr>
          <p:cNvSpPr txBox="1"/>
          <p:nvPr/>
        </p:nvSpPr>
        <p:spPr>
          <a:xfrm>
            <a:off x="914347" y="5255158"/>
            <a:ext cx="1036330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Dropdown menus at the top allow you to search by title (top left), filter by term or sort by start date or alphabetical order (top right). You can disregard the “All Course Sections” menu; it is not applicable.</a:t>
            </a:r>
          </a:p>
        </p:txBody>
      </p:sp>
      <p:sp>
        <p:nvSpPr>
          <p:cNvPr id="4" name="Slide Number Placeholder 3">
            <a:extLst>
              <a:ext uri="{FF2B5EF4-FFF2-40B4-BE49-F238E27FC236}">
                <a16:creationId xmlns:a16="http://schemas.microsoft.com/office/drawing/2014/main" id="{67EDF2B6-7626-46D2-B8A4-12C144E5FF64}"/>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1628D9A-3E58-4EDB-AFB0-E3A227F87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48" y="1310454"/>
            <a:ext cx="10363303" cy="3413348"/>
          </a:xfrm>
          <a:prstGeom prst="rect">
            <a:avLst/>
          </a:prstGeom>
          <a:effectLst>
            <a:outerShdw blurRad="50800" dist="38100" dir="5400000" algn="t" rotWithShape="0">
              <a:prstClr val="black">
                <a:alpha val="40000"/>
              </a:prstClr>
            </a:outerShdw>
          </a:effectLst>
        </p:spPr>
      </p:pic>
      <p:sp>
        <p:nvSpPr>
          <p:cNvPr id="5" name="Arrow: Down 4">
            <a:extLst>
              <a:ext uri="{FF2B5EF4-FFF2-40B4-BE49-F238E27FC236}">
                <a16:creationId xmlns:a16="http://schemas.microsoft.com/office/drawing/2014/main" id="{23DDC966-2931-45EE-929D-F24AA76AA390}"/>
              </a:ext>
            </a:extLst>
          </p:cNvPr>
          <p:cNvSpPr/>
          <p:nvPr/>
        </p:nvSpPr>
        <p:spPr>
          <a:xfrm rot="10980000">
            <a:off x="4410325" y="4042724"/>
            <a:ext cx="549149" cy="54103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7CAD2DD-A507-43EA-8D0B-A1E2A89B9BC3}"/>
              </a:ext>
            </a:extLst>
          </p:cNvPr>
          <p:cNvSpPr/>
          <p:nvPr/>
        </p:nvSpPr>
        <p:spPr>
          <a:xfrm>
            <a:off x="914347" y="2192216"/>
            <a:ext cx="2661139" cy="1037492"/>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93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ADC0-BD36-43B6-B39A-5F31204D9E74}"/>
              </a:ext>
            </a:extLst>
          </p:cNvPr>
          <p:cNvSpPr>
            <a:spLocks noGrp="1"/>
          </p:cNvSpPr>
          <p:nvPr>
            <p:ph type="title"/>
          </p:nvPr>
        </p:nvSpPr>
        <p:spPr>
          <a:xfrm>
            <a:off x="1158240" y="107068"/>
            <a:ext cx="9875520" cy="1145525"/>
          </a:xfrm>
        </p:spPr>
        <p:txBody>
          <a:bodyPr>
            <a:normAutofit/>
          </a:bodyPr>
          <a:lstStyle/>
          <a:p>
            <a:r>
              <a:rPr lang="en-US" sz="3600" dirty="0">
                <a:latin typeface="Arial" panose="020B0604020202020204" pitchFamily="34" charset="0"/>
                <a:cs typeface="Arial" panose="020B0604020202020204" pitchFamily="34" charset="0"/>
              </a:rPr>
              <a:t>The Course</a:t>
            </a:r>
          </a:p>
        </p:txBody>
      </p:sp>
      <p:sp>
        <p:nvSpPr>
          <p:cNvPr id="3" name="TextBox 2">
            <a:extLst>
              <a:ext uri="{FF2B5EF4-FFF2-40B4-BE49-F238E27FC236}">
                <a16:creationId xmlns:a16="http://schemas.microsoft.com/office/drawing/2014/main" id="{901BE44C-7118-42A3-93B9-9D066D9F7560}"/>
              </a:ext>
            </a:extLst>
          </p:cNvPr>
          <p:cNvSpPr txBox="1"/>
          <p:nvPr/>
        </p:nvSpPr>
        <p:spPr>
          <a:xfrm>
            <a:off x="381849" y="5885274"/>
            <a:ext cx="1118882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Once you have located the desired course, </a:t>
            </a:r>
            <a:r>
              <a:rPr lang="en-US" sz="1600" b="1" dirty="0">
                <a:latin typeface="Arial" panose="020B0604020202020204" pitchFamily="34" charset="0"/>
                <a:cs typeface="Arial" panose="020B0604020202020204" pitchFamily="34" charset="0"/>
              </a:rPr>
              <a:t>CLICK</a:t>
            </a:r>
            <a:r>
              <a:rPr lang="en-US" sz="1600" dirty="0">
                <a:latin typeface="Arial" panose="020B0604020202020204" pitchFamily="34" charset="0"/>
                <a:cs typeface="Arial" panose="020B0604020202020204" pitchFamily="34" charset="0"/>
              </a:rPr>
              <a:t> directly on the course name to view the associated assessments.</a:t>
            </a:r>
          </a:p>
        </p:txBody>
      </p:sp>
      <p:sp>
        <p:nvSpPr>
          <p:cNvPr id="4" name="Slide Number Placeholder 3">
            <a:extLst>
              <a:ext uri="{FF2B5EF4-FFF2-40B4-BE49-F238E27FC236}">
                <a16:creationId xmlns:a16="http://schemas.microsoft.com/office/drawing/2014/main" id="{04C048D3-7694-4C8E-BB21-99D55C08E825}"/>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64064A8-C0E8-4B96-A0E6-314E1576E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070" y="442620"/>
            <a:ext cx="6678253" cy="522993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6E10E28-BF51-4833-9494-C7759BC51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0" y="1102292"/>
            <a:ext cx="3452830" cy="1699523"/>
          </a:xfrm>
          <a:prstGeom prst="rect">
            <a:avLst/>
          </a:prstGeom>
          <a:effectLst>
            <a:outerShdw blurRad="50800" dist="38100" dir="5400000" algn="t" rotWithShape="0">
              <a:prstClr val="black">
                <a:alpha val="40000"/>
              </a:prstClr>
            </a:outerShdw>
          </a:effectLst>
        </p:spPr>
      </p:pic>
      <p:sp>
        <p:nvSpPr>
          <p:cNvPr id="12" name="Arrow: Down 11">
            <a:extLst>
              <a:ext uri="{FF2B5EF4-FFF2-40B4-BE49-F238E27FC236}">
                <a16:creationId xmlns:a16="http://schemas.microsoft.com/office/drawing/2014/main" id="{E782322E-3924-4775-9EC8-1E4C55218E16}"/>
              </a:ext>
            </a:extLst>
          </p:cNvPr>
          <p:cNvSpPr/>
          <p:nvPr/>
        </p:nvSpPr>
        <p:spPr>
          <a:xfrm rot="10980000">
            <a:off x="2039683" y="1594007"/>
            <a:ext cx="549149" cy="54103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063349"/>
      </p:ext>
    </p:extLst>
  </p:cSld>
  <p:clrMapOvr>
    <a:masterClrMapping/>
  </p:clrMapOvr>
</p:sld>
</file>

<file path=ppt/theme/theme1.xml><?xml version="1.0" encoding="utf-8"?>
<a:theme xmlns:a="http://schemas.openxmlformats.org/drawingml/2006/main" name="Basi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spDef>
      <a:spPr>
        <a:noFill/>
        <a:ln w="63500">
          <a:solidFill>
            <a:srgbClr val="00B0F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8800</TotalTime>
  <Words>2106</Words>
  <Application>Microsoft Office PowerPoint</Application>
  <PresentationFormat>Widescreen</PresentationFormat>
  <Paragraphs>178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Corbel</vt:lpstr>
      <vt:lpstr>Basis</vt:lpstr>
      <vt:lpstr>PowerPoint Presentation</vt:lpstr>
      <vt:lpstr>Contents</vt:lpstr>
      <vt:lpstr>VIA/SLL Course Based Assessments</vt:lpstr>
      <vt:lpstr>VIA Course Based Assessments</vt:lpstr>
      <vt:lpstr>Creating a Link-Blackboard or Canvas</vt:lpstr>
      <vt:lpstr>Your VIA In Progress Page</vt:lpstr>
      <vt:lpstr>Your VIA In Progress Page</vt:lpstr>
      <vt:lpstr>Filter &amp; Sort</vt:lpstr>
      <vt:lpstr>The Course</vt:lpstr>
      <vt:lpstr>The Assessment</vt:lpstr>
      <vt:lpstr>Assessment Status</vt:lpstr>
      <vt:lpstr>*Force Submit</vt:lpstr>
      <vt:lpstr>Force Submit</vt:lpstr>
      <vt:lpstr>View or Download Student Work</vt:lpstr>
      <vt:lpstr>Scoring the Rubric</vt:lpstr>
      <vt:lpstr>Assessment Panel </vt:lpstr>
      <vt:lpstr>Rubric Details</vt:lpstr>
      <vt:lpstr>Submit Score</vt:lpstr>
      <vt:lpstr>Scoring Complete</vt:lpstr>
      <vt:lpstr>Initial Licensure Programs-CAs &amp; Surveys</vt:lpstr>
      <vt:lpstr>Initial Licensure Programs-Self-Assessment</vt:lpstr>
      <vt:lpstr>Undo</vt:lpstr>
      <vt:lpstr>Request Revision</vt:lpstr>
      <vt:lpstr>View Results</vt:lpstr>
      <vt:lpstr>View Results</vt:lpstr>
      <vt:lpstr>Edit Due Date</vt:lpstr>
      <vt:lpstr>VIA/SLL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Faculty Scoring Instructions</dc:title>
  <dc:creator>Tracy L Cator-Lee</dc:creator>
  <cp:lastModifiedBy>Tracy L Cator-Lee</cp:lastModifiedBy>
  <cp:revision>594</cp:revision>
  <dcterms:created xsi:type="dcterms:W3CDTF">2020-10-01T22:51:31Z</dcterms:created>
  <dcterms:modified xsi:type="dcterms:W3CDTF">2024-09-30T23:41:57Z</dcterms:modified>
</cp:coreProperties>
</file>