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5" r:id="rId36"/>
    <p:sldId id="296" r:id="rId37"/>
    <p:sldId id="297" r:id="rId38"/>
    <p:sldId id="298" r:id="rId39"/>
    <p:sldId id="299" r:id="rId40"/>
    <p:sldId id="300" r:id="rId41"/>
    <p:sldId id="273" r:id="rId42"/>
    <p:sldId id="274" r:id="rId43"/>
    <p:sldId id="275" r:id="rId44"/>
    <p:sldId id="308" r:id="rId45"/>
    <p:sldId id="301" r:id="rId46"/>
    <p:sldId id="302" r:id="rId47"/>
    <p:sldId id="307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5/1/2024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5/1/2024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5/1/2024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5/1/2024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5/1/2024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5/1/2024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5/1/2024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dlicen@gm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doe.virginia.gov/teaching-learning-assessment/teaching-in-virginia/licensure/licensing-services" TargetMode="Externa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edlicen@gmu.edu" TargetMode="External"/><Relationship Id="rId2" Type="http://schemas.openxmlformats.org/officeDocument/2006/relationships/hyperlink" Target="https://www.parchment.com/u/registration/34693/institution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www.parchment.com/u/registration/34693/institution" TargetMode="Externa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nam11.safelinks.protection.outlook.com/?url=https%3A%2F%2Fdynamicforms.ngwebsolutions.com%2FSubmit%2FStart%2F7ae14fbc-c344-41e5-87e9-3178d902836b%3FSSO%3DN&amp;data=05%7C02%7Cjurban6%40gmu.edu%7C8832b50458664e79d24408dc6a159831%7C9e857255df574c47a0c00546460380cb%7C0%7C0%7C638501888179819618%7CUnknown%7CTWFpbGZsb3d8eyJWIjoiMC4wLjAwMDAiLCJQIjoiV2luMzIiLCJBTiI6Ik1haWwiLCJXVCI6Mn0%3D%7C0%7C%7C%7C&amp;sdata=YMBOoISJ3UCUC%2FeJOD9M2XCeT5T3YHOmOHrzjituN2U%3D&amp;reserved=0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edlicen@gmu.edu" TargetMode="External"/><Relationship Id="rId2" Type="http://schemas.openxmlformats.org/officeDocument/2006/relationships/hyperlink" Target="https://nam11.safelinks.protection.outlook.com/?url=https%3A%2F%2Fdynamicforms.ngwebsolutions.com%2FSubmit%2FStart%2F7ae14fbc-c344-41e5-87e9-3178d902836b%3FSSO%3DN&amp;data=05%7C02%7Cjurban6%40gmu.edu%7C8832b50458664e79d24408dc6a159831%7C9e857255df574c47a0c00546460380cb%7C0%7C0%7C638501888179819618%7CUnknown%7CTWFpbGZsb3d8eyJWIjoiMC4wLjAwMDAiLCJQIjoiV2luMzIiLCJBTiI6Ik1haWwiLCJXVCI6Mn0%3D%7C0%7C%7C%7C&amp;sdata=YMBOoISJ3UCUC%2FeJOD9M2XCeT5T3YHOmOHrzjituN2U%3D&amp;reserved=0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s.virginia.gov/family/cps/mandated_reporters/cwse5691/story.html" TargetMode="External"/><Relationship Id="rId2" Type="http://schemas.openxmlformats.org/officeDocument/2006/relationships/hyperlink" Target="https://www.odu.edu/eps/programs/ciees/initiatives/restraint-and-seclusio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oe.virginia.gov/teaching-learning-assessment/teaching-in-virginia/teacher-licensure/cultural-competency-training" TargetMode="External"/><Relationship Id="rId5" Type="http://schemas.openxmlformats.org/officeDocument/2006/relationships/hyperlink" Target="https://education.gmu.edu/office-of-teacher-preparation/testing-resources-support/" TargetMode="External"/><Relationship Id="rId4" Type="http://schemas.openxmlformats.org/officeDocument/2006/relationships/hyperlink" Target="https://www.doe.virginia.gov/teaching-learning-assessment/teaching-in-virginia/teacher-licensure/dyslexia-training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vdoe.mylicenseone.com" TargetMode="External"/><Relationship Id="rId2" Type="http://schemas.openxmlformats.org/officeDocument/2006/relationships/hyperlink" Target="mailto:edlicen@gmu.ed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157AF-7954-42D5-A622-5439C04731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Initial License Application Online Process using VALO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E00BE4-7966-4C84-88B2-62DD518572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GMU Licensure Coordinator </a:t>
            </a:r>
          </a:p>
          <a:p>
            <a:r>
              <a:rPr lang="en-US" dirty="0"/>
              <a:t>Email </a:t>
            </a:r>
            <a:r>
              <a:rPr lang="en-US" dirty="0">
                <a:hlinkClick r:id="rId2"/>
              </a:rPr>
              <a:t>Edlicen@gmu.edu</a:t>
            </a:r>
            <a:r>
              <a:rPr lang="en-US" dirty="0"/>
              <a:t> with questions</a:t>
            </a:r>
          </a:p>
        </p:txBody>
      </p:sp>
    </p:spTree>
    <p:extLst>
      <p:ext uri="{BB962C8B-B14F-4D97-AF65-F5344CB8AC3E}">
        <p14:creationId xmlns:p14="http://schemas.microsoft.com/office/powerpoint/2010/main" val="3177580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3AFAA5-4232-4A38-9DBD-3ADF5327C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429" y="859368"/>
            <a:ext cx="8761413" cy="893232"/>
          </a:xfrm>
        </p:spPr>
        <p:txBody>
          <a:bodyPr/>
          <a:lstStyle/>
          <a:p>
            <a:r>
              <a:rPr lang="en-US" dirty="0"/>
              <a:t>Start your application </a:t>
            </a:r>
            <a:br>
              <a:rPr lang="en-US" dirty="0"/>
            </a:br>
            <a:r>
              <a:rPr lang="en-US" sz="1800" dirty="0"/>
              <a:t>In the top right corner you will see a box labeled Applying for a license</a:t>
            </a:r>
            <a:br>
              <a:rPr lang="en-US" sz="1800" dirty="0"/>
            </a:br>
            <a:r>
              <a:rPr lang="en-US" sz="1800" dirty="0"/>
              <a:t>Click the apply for a license box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144340-9DC2-418E-9284-A82B12E3C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2609850"/>
            <a:ext cx="10229850" cy="27813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FD7D1AC-6CF5-4C4E-9759-3BA840686604}"/>
              </a:ext>
            </a:extLst>
          </p:cNvPr>
          <p:cNvSpPr/>
          <p:nvPr/>
        </p:nvSpPr>
        <p:spPr>
          <a:xfrm>
            <a:off x="1333500" y="4505325"/>
            <a:ext cx="2076450" cy="695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528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B0A30-430E-44F8-8B76-8A8B5A154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the drop down that says Initial License Application and click next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1515A7-DA0D-4223-A73C-5C3FF6FF42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388" y="2296320"/>
            <a:ext cx="11325224" cy="47225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EA7533-969C-452E-8279-C14F97867545}"/>
              </a:ext>
            </a:extLst>
          </p:cNvPr>
          <p:cNvSpPr/>
          <p:nvPr/>
        </p:nvSpPr>
        <p:spPr>
          <a:xfrm>
            <a:off x="4705350" y="4067175"/>
            <a:ext cx="2095500" cy="466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735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FED94-5882-4B8B-B147-2FFEA29DB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Select Teaching/Admin/Pupil Personnel from the drop down and click next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707354-51F8-4AE5-839B-555CECE99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94" y="2257424"/>
            <a:ext cx="11651755" cy="44376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EE84A57-E874-4128-A168-F8E0090A98B4}"/>
              </a:ext>
            </a:extLst>
          </p:cNvPr>
          <p:cNvSpPr/>
          <p:nvPr/>
        </p:nvSpPr>
        <p:spPr>
          <a:xfrm>
            <a:off x="4733925" y="4371975"/>
            <a:ext cx="2743200" cy="2952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561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315E4-5445-4B8F-8DA2-CFCF43E6C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Start Application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4C4264-7864-4C78-9E71-6EE3F2F8F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69" y="2571750"/>
            <a:ext cx="11580461" cy="34385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4FDB6C2-8AB9-49E1-90D4-93E8DFD5181E}"/>
              </a:ext>
            </a:extLst>
          </p:cNvPr>
          <p:cNvSpPr/>
          <p:nvPr/>
        </p:nvSpPr>
        <p:spPr>
          <a:xfrm>
            <a:off x="5457826" y="4000500"/>
            <a:ext cx="2390774" cy="800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71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C06FF-0D0B-4486-882D-6B58B3D63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not click the check box</a:t>
            </a:r>
            <a:br>
              <a:rPr lang="en-US" dirty="0"/>
            </a:br>
            <a:r>
              <a:rPr lang="en-US" dirty="0"/>
              <a:t>Click on instructions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528DF5-4765-4353-AE1B-11AD7B210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2122403"/>
            <a:ext cx="11334749" cy="45805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BCE3E25-9ACB-419A-842B-8992D3E52126}"/>
              </a:ext>
            </a:extLst>
          </p:cNvPr>
          <p:cNvSpPr/>
          <p:nvPr/>
        </p:nvSpPr>
        <p:spPr>
          <a:xfrm>
            <a:off x="9363075" y="4724400"/>
            <a:ext cx="1847850" cy="7069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854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C9D22-45D3-4A8F-BE22-F1CDF62FF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the instructions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2A9908-56E7-4404-A5C0-6D09F32E4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1905000"/>
            <a:ext cx="80010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96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9CCA5-2195-472A-92C1-BEF00050D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49817"/>
            <a:ext cx="8761413" cy="1188507"/>
          </a:xfrm>
        </p:spPr>
        <p:txBody>
          <a:bodyPr/>
          <a:lstStyle/>
          <a:p>
            <a:r>
              <a:rPr lang="en-US" sz="2800" dirty="0"/>
              <a:t>You do not need to submit a College Verification Form OR Report on Experience Form </a:t>
            </a:r>
            <a:br>
              <a:rPr lang="en-US" sz="2800" dirty="0"/>
            </a:br>
            <a:r>
              <a:rPr lang="en-US" sz="1600" dirty="0"/>
              <a:t>The GMU licensure coordinator will submit your CVF on your behalf 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227122-C430-470C-93C4-5F73DD297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729" y="1988686"/>
            <a:ext cx="9846421" cy="46670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4BB71F-FE94-4ECB-9A5A-47A9D8B63D44}"/>
              </a:ext>
            </a:extLst>
          </p:cNvPr>
          <p:cNvSpPr txBox="1"/>
          <p:nvPr/>
        </p:nvSpPr>
        <p:spPr>
          <a:xfrm>
            <a:off x="2052216" y="5534025"/>
            <a:ext cx="808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DO NOT SUBMIT ANYTHING HERE – SKIP THIS PART OF THE APPLICATION</a:t>
            </a:r>
          </a:p>
        </p:txBody>
      </p:sp>
    </p:spTree>
    <p:extLst>
      <p:ext uri="{BB962C8B-B14F-4D97-AF65-F5344CB8AC3E}">
        <p14:creationId xmlns:p14="http://schemas.microsoft.com/office/powerpoint/2010/main" val="3798004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FBDFA-A3D4-43BC-926F-E1D36DB03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Upload all score reports required (i.e. VCLA, Praxis II, Praxis Teaching Reading)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A2FF80-61B2-48D3-AD21-ECACF6F63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87" y="1970678"/>
            <a:ext cx="9344025" cy="46158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AD18E4-31F2-450C-9AB8-30EA443A4815}"/>
              </a:ext>
            </a:extLst>
          </p:cNvPr>
          <p:cNvSpPr txBox="1"/>
          <p:nvPr/>
        </p:nvSpPr>
        <p:spPr>
          <a:xfrm>
            <a:off x="1781175" y="5076825"/>
            <a:ext cx="8620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Upload score reports for all required exams – remember your scores must be reported to George Mason University </a:t>
            </a:r>
          </a:p>
        </p:txBody>
      </p:sp>
    </p:spTree>
    <p:extLst>
      <p:ext uri="{BB962C8B-B14F-4D97-AF65-F5344CB8AC3E}">
        <p14:creationId xmlns:p14="http://schemas.microsoft.com/office/powerpoint/2010/main" val="2150686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4B25C0-0E2C-4D65-B1A2-AC8ED1370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Skip uploading Certification of Child Abuse and Neglect Recognition and Intervention Training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0108CD-552B-4307-840A-928380C6B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890" y="1853741"/>
            <a:ext cx="9770220" cy="50042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276312-E1F9-4FBC-B211-D3C65AB24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442" y="5245967"/>
            <a:ext cx="8138865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13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CB6FD-9ACF-4A66-B2A8-FDB8C9D66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83168"/>
            <a:ext cx="8761413" cy="706964"/>
          </a:xfrm>
        </p:spPr>
        <p:txBody>
          <a:bodyPr/>
          <a:lstStyle/>
          <a:p>
            <a:r>
              <a:rPr lang="en-US" sz="3200" dirty="0"/>
              <a:t>Skip uploading Emergency First Aid, CPR, and AED Training or Certification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F969B2-2993-419F-8009-953AD6552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041" y="1646752"/>
            <a:ext cx="5983913" cy="50778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FCD14E-CA5C-4C1D-AB0F-D8D81E39A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566" y="5824874"/>
            <a:ext cx="8138865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86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16C1-EE53-447E-9758-293EF81FD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sz="2800" dirty="0"/>
              <a:t>Part One – Access the VALO system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5DD8C-958A-48D1-9BB9-2438CBD6B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8D8AC5-9210-4419-B34A-E86584DF5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Visit the </a:t>
            </a:r>
            <a:r>
              <a:rPr lang="en-US" sz="1600" dirty="0">
                <a:hlinkClick r:id="rId2"/>
              </a:rPr>
              <a:t>VDOE licensing services</a:t>
            </a:r>
            <a:r>
              <a:rPr lang="en-US" sz="1600" dirty="0"/>
              <a:t> webpage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Click the yellow box that reads Virginia Licensure Online (VALO)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956B74-87C9-4633-B980-846E4B94E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273" y="656773"/>
            <a:ext cx="6465812" cy="554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25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75FF-789B-4FDC-8FC4-82FB4F48B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973668"/>
            <a:ext cx="9761353" cy="706964"/>
          </a:xfrm>
        </p:spPr>
        <p:txBody>
          <a:bodyPr/>
          <a:lstStyle/>
          <a:p>
            <a:r>
              <a:rPr lang="en-US" dirty="0"/>
              <a:t>Skip uploading Dyslexia Awareness Training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5472D3-56BF-4021-9030-B313FFD87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098" y="2400299"/>
            <a:ext cx="9551803" cy="3838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B3926E-354F-42B2-B390-453F5D8C6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518" y="4903067"/>
            <a:ext cx="8144962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94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6EDE0-684C-48D8-B34B-65C2E44E7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 uploading Behavior Intervention and Support Training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CC34F7-14F8-433D-9AF6-67553C350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2" y="2242362"/>
            <a:ext cx="9553575" cy="43102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F99ED0-FEE7-49EE-B000-740EE6F9D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518" y="5084042"/>
            <a:ext cx="8144962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53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44187-87E4-4F49-BF00-CCDDD3BB3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973668"/>
            <a:ext cx="10410825" cy="706964"/>
          </a:xfrm>
        </p:spPr>
        <p:txBody>
          <a:bodyPr/>
          <a:lstStyle/>
          <a:p>
            <a:r>
              <a:rPr lang="en-US" dirty="0"/>
              <a:t>Skip uploading Cultural Competency Training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D95894-FA97-4541-AC61-55E5A42FC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783" y="2181225"/>
            <a:ext cx="9849217" cy="40428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B334DB-088A-4C82-A84A-A0457DB09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910" y="4864967"/>
            <a:ext cx="8144962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79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7F1F1-6C04-40A0-9AA9-60A55A22B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not click the check boxes and click Demographics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BF456D-4BCE-4809-A2DB-0B67D8320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70" y="2611963"/>
            <a:ext cx="11417659" cy="31337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125064-0B76-47C0-B37D-BA30EB3A66E6}"/>
              </a:ext>
            </a:extLst>
          </p:cNvPr>
          <p:cNvSpPr/>
          <p:nvPr/>
        </p:nvSpPr>
        <p:spPr>
          <a:xfrm>
            <a:off x="9496426" y="4714875"/>
            <a:ext cx="2308404" cy="7429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781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90DA0-0093-4D3D-8928-3C8A1F37D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 in your demographic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8EED6A-19BE-4ED5-85AE-0B237628E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245" y="1962150"/>
            <a:ext cx="9865510" cy="42100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8218B2-9761-4371-9D82-BC5551A14175}"/>
              </a:ext>
            </a:extLst>
          </p:cNvPr>
          <p:cNvSpPr/>
          <p:nvPr/>
        </p:nvSpPr>
        <p:spPr>
          <a:xfrm>
            <a:off x="1352550" y="3581400"/>
            <a:ext cx="9563100" cy="628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C952D9-002B-46A1-BAF6-8CF092901672}"/>
              </a:ext>
            </a:extLst>
          </p:cNvPr>
          <p:cNvSpPr/>
          <p:nvPr/>
        </p:nvSpPr>
        <p:spPr>
          <a:xfrm>
            <a:off x="1352550" y="4486275"/>
            <a:ext cx="9563100" cy="723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576FB0-13B7-4355-BF04-89FBC25C7C9C}"/>
              </a:ext>
            </a:extLst>
          </p:cNvPr>
          <p:cNvSpPr/>
          <p:nvPr/>
        </p:nvSpPr>
        <p:spPr>
          <a:xfrm>
            <a:off x="1352550" y="5419726"/>
            <a:ext cx="9563100" cy="628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90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495B-D2E7-4900-92ED-7441264DA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 in your demographic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56C940-1254-4302-87A8-5C5698756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044" y="2790825"/>
            <a:ext cx="10117911" cy="28098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460005-38D0-4257-AD7D-2A7C2C155105}"/>
              </a:ext>
            </a:extLst>
          </p:cNvPr>
          <p:cNvSpPr/>
          <p:nvPr/>
        </p:nvSpPr>
        <p:spPr>
          <a:xfrm>
            <a:off x="1154954" y="2914650"/>
            <a:ext cx="9894046" cy="7069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071887-8300-4A8C-852F-CFF47B45881F}"/>
              </a:ext>
            </a:extLst>
          </p:cNvPr>
          <p:cNvSpPr/>
          <p:nvPr/>
        </p:nvSpPr>
        <p:spPr>
          <a:xfrm>
            <a:off x="1154954" y="4410075"/>
            <a:ext cx="9894046" cy="1000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910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C8E5A-8143-4524-9D97-E768D9420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973668"/>
            <a:ext cx="10096499" cy="706964"/>
          </a:xfrm>
        </p:spPr>
        <p:txBody>
          <a:bodyPr/>
          <a:lstStyle/>
          <a:p>
            <a:r>
              <a:rPr lang="en-US" dirty="0"/>
              <a:t>Fill in your address, phone number and email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F6C6E8-6435-46A0-9001-42DD267AC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1924050"/>
            <a:ext cx="8039100" cy="44577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E434FC2-CEA9-49B5-B41F-46B02ACE8748}"/>
              </a:ext>
            </a:extLst>
          </p:cNvPr>
          <p:cNvSpPr/>
          <p:nvPr/>
        </p:nvSpPr>
        <p:spPr>
          <a:xfrm>
            <a:off x="2076450" y="3219450"/>
            <a:ext cx="8058150" cy="2447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27A091-25EA-4A98-AEA3-BE483D07B987}"/>
              </a:ext>
            </a:extLst>
          </p:cNvPr>
          <p:cNvSpPr/>
          <p:nvPr/>
        </p:nvSpPr>
        <p:spPr>
          <a:xfrm>
            <a:off x="2066925" y="5772150"/>
            <a:ext cx="4029075" cy="5048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0A5B09-240A-4180-A1E1-32BE82EDA766}"/>
              </a:ext>
            </a:extLst>
          </p:cNvPr>
          <p:cNvSpPr/>
          <p:nvPr/>
        </p:nvSpPr>
        <p:spPr>
          <a:xfrm>
            <a:off x="6105525" y="5772150"/>
            <a:ext cx="4029075" cy="5048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710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97945-5B13-4BB8-AB6B-DBAD2A32F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the additional information questions and click education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1A5827-62BE-490B-A9AA-D67BAF4B4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166" y="2305050"/>
            <a:ext cx="9415667" cy="3867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D7A96F-60C2-43DE-9F3B-6DA4C73A021C}"/>
              </a:ext>
            </a:extLst>
          </p:cNvPr>
          <p:cNvSpPr/>
          <p:nvPr/>
        </p:nvSpPr>
        <p:spPr>
          <a:xfrm>
            <a:off x="9210675" y="5410200"/>
            <a:ext cx="1514475" cy="5905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43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2C166-E7E6-4E67-B98F-4AFB60DF5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the ADD button and enter all colleges/universities you attended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3B085F-C23D-40E3-97B4-1255C47A6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992" y="2409825"/>
            <a:ext cx="9218016" cy="33813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7444474-DD7D-4DF9-9814-73E379B80179}"/>
              </a:ext>
            </a:extLst>
          </p:cNvPr>
          <p:cNvSpPr/>
          <p:nvPr/>
        </p:nvSpPr>
        <p:spPr>
          <a:xfrm>
            <a:off x="1685925" y="5191125"/>
            <a:ext cx="790575" cy="466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441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FF86E-00B3-48CA-BD8F-EC50925B7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Employment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733704-A200-415B-BDAD-358AC41CE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5018" y="2014133"/>
            <a:ext cx="6261964" cy="41771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D01FCE-B69A-4550-A16B-5C8DFC324987}"/>
              </a:ext>
            </a:extLst>
          </p:cNvPr>
          <p:cNvSpPr/>
          <p:nvPr/>
        </p:nvSpPr>
        <p:spPr>
          <a:xfrm>
            <a:off x="8001000" y="5638800"/>
            <a:ext cx="1152525" cy="3905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719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A263-4C6A-42A3-A4B2-8956839AB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Create an account and sign in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F404F-E44A-4C22-AA79-91712709B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479B34-170D-428E-B324-DF39C1A75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Click sign up now </a:t>
            </a:r>
          </a:p>
          <a:p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29E8EE-9D46-473A-BD78-602CC21B9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146" y="697642"/>
            <a:ext cx="5190066" cy="54627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98351A-9E23-4145-970E-018944E3D9FB}"/>
              </a:ext>
            </a:extLst>
          </p:cNvPr>
          <p:cNvSpPr/>
          <p:nvPr/>
        </p:nvSpPr>
        <p:spPr>
          <a:xfrm>
            <a:off x="8029575" y="4972050"/>
            <a:ext cx="904875" cy="266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8766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37011-B662-435F-8D4E-F4401BA34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the box that applies to you</a:t>
            </a:r>
            <a:br>
              <a:rPr lang="en-US" dirty="0"/>
            </a:br>
            <a:r>
              <a:rPr lang="en-US" sz="1800" dirty="0"/>
              <a:t>If none of the boxes apply to you, leave the boxes blank</a:t>
            </a:r>
            <a:br>
              <a:rPr lang="en-US" sz="1800" dirty="0"/>
            </a:br>
            <a:r>
              <a:rPr lang="en-US" sz="1800" dirty="0"/>
              <a:t>Click the Out-Of-State License box to proceed to the next page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10F747-80A9-4825-8180-7B7EFDD41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12" y="2062162"/>
            <a:ext cx="8105775" cy="45624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C8C967D-849D-4505-912E-14F694269894}"/>
              </a:ext>
            </a:extLst>
          </p:cNvPr>
          <p:cNvSpPr/>
          <p:nvPr/>
        </p:nvSpPr>
        <p:spPr>
          <a:xfrm>
            <a:off x="8143875" y="5991225"/>
            <a:ext cx="1943100" cy="4476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0838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5AA52-A883-4170-860B-38A866571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Indicate if you have an out of state license and click 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09B067-4531-4C16-A963-D48E2F48D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24" y="2343150"/>
            <a:ext cx="10763751" cy="40100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678C0A-1D6B-450F-A361-C7690372695F}"/>
              </a:ext>
            </a:extLst>
          </p:cNvPr>
          <p:cNvSpPr/>
          <p:nvPr/>
        </p:nvSpPr>
        <p:spPr>
          <a:xfrm>
            <a:off x="9572625" y="4838700"/>
            <a:ext cx="1704975" cy="628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551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7E85A-AD79-4DB8-92F1-849456C0F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all of the questions truthfully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AC563F-6383-47A9-929F-01D272F74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1680632"/>
            <a:ext cx="8039100" cy="47720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C03DA3-A059-4EB4-9E58-566662ED5743}"/>
              </a:ext>
            </a:extLst>
          </p:cNvPr>
          <p:cNvSpPr/>
          <p:nvPr/>
        </p:nvSpPr>
        <p:spPr>
          <a:xfrm>
            <a:off x="2200275" y="4029075"/>
            <a:ext cx="7867650" cy="466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F5F8E7-F568-414D-A4D4-4A120A224C34}"/>
              </a:ext>
            </a:extLst>
          </p:cNvPr>
          <p:cNvSpPr/>
          <p:nvPr/>
        </p:nvSpPr>
        <p:spPr>
          <a:xfrm>
            <a:off x="2200275" y="4838700"/>
            <a:ext cx="7867650" cy="466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2D4DA9-4C0D-468F-BE76-36A247F9826B}"/>
              </a:ext>
            </a:extLst>
          </p:cNvPr>
          <p:cNvSpPr/>
          <p:nvPr/>
        </p:nvSpPr>
        <p:spPr>
          <a:xfrm>
            <a:off x="2200275" y="5884332"/>
            <a:ext cx="7915275" cy="466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616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32CA1-D85B-4D33-AD21-FDAC9E95E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all of the questions truthfully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829FCA-4F41-408D-B6D0-A9377CF26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5" y="1680632"/>
            <a:ext cx="6148387" cy="50304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104CB1-2A18-404A-8639-7DC06DF61F47}"/>
              </a:ext>
            </a:extLst>
          </p:cNvPr>
          <p:cNvSpPr/>
          <p:nvPr/>
        </p:nvSpPr>
        <p:spPr>
          <a:xfrm>
            <a:off x="2705100" y="2047875"/>
            <a:ext cx="6000750" cy="4095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A0AF42-4DB0-4164-83C4-A91B2F9C089F}"/>
              </a:ext>
            </a:extLst>
          </p:cNvPr>
          <p:cNvSpPr/>
          <p:nvPr/>
        </p:nvSpPr>
        <p:spPr>
          <a:xfrm>
            <a:off x="2705100" y="2687371"/>
            <a:ext cx="6000750" cy="4095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F668AB-A6C2-4A1A-B0BD-8B040A9301F4}"/>
              </a:ext>
            </a:extLst>
          </p:cNvPr>
          <p:cNvSpPr/>
          <p:nvPr/>
        </p:nvSpPr>
        <p:spPr>
          <a:xfrm>
            <a:off x="2707481" y="3736444"/>
            <a:ext cx="6000750" cy="4095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3E403C-A821-4551-A1DA-59D10A7D58D4}"/>
              </a:ext>
            </a:extLst>
          </p:cNvPr>
          <p:cNvSpPr/>
          <p:nvPr/>
        </p:nvSpPr>
        <p:spPr>
          <a:xfrm>
            <a:off x="2705100" y="4852983"/>
            <a:ext cx="6000750" cy="4095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5ACC49-AD79-46FF-82EB-4165B3DEA9F2}"/>
              </a:ext>
            </a:extLst>
          </p:cNvPr>
          <p:cNvSpPr/>
          <p:nvPr/>
        </p:nvSpPr>
        <p:spPr>
          <a:xfrm>
            <a:off x="2693193" y="6201831"/>
            <a:ext cx="6000750" cy="4095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2983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E6DC9B-4DA5-495C-B074-8BA5AD17F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164" y="1990725"/>
            <a:ext cx="9630520" cy="46331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93BDB4-B4EA-41E6-A8E6-2C64F96CD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the box, sign your name, enter the date, and click FINISH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EB6952-A411-4858-928A-24007231D340}"/>
              </a:ext>
            </a:extLst>
          </p:cNvPr>
          <p:cNvSpPr/>
          <p:nvPr/>
        </p:nvSpPr>
        <p:spPr>
          <a:xfrm>
            <a:off x="1381125" y="2943225"/>
            <a:ext cx="371475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B9CE9E-3763-4460-9375-0853E8DFFFA7}"/>
              </a:ext>
            </a:extLst>
          </p:cNvPr>
          <p:cNvSpPr/>
          <p:nvPr/>
        </p:nvSpPr>
        <p:spPr>
          <a:xfrm>
            <a:off x="1280739" y="3724275"/>
            <a:ext cx="9630520" cy="7069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D251AE-9B92-49A0-8508-7A7C55B7793A}"/>
              </a:ext>
            </a:extLst>
          </p:cNvPr>
          <p:cNvSpPr/>
          <p:nvPr/>
        </p:nvSpPr>
        <p:spPr>
          <a:xfrm>
            <a:off x="1280739" y="4591050"/>
            <a:ext cx="9630521" cy="8572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59737D-93F2-45E2-A115-D37E735745D8}"/>
              </a:ext>
            </a:extLst>
          </p:cNvPr>
          <p:cNvSpPr/>
          <p:nvPr/>
        </p:nvSpPr>
        <p:spPr>
          <a:xfrm>
            <a:off x="9563100" y="5863692"/>
            <a:ext cx="1476375" cy="6021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5411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511F1-B11C-4C84-9527-BCBA5F547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pay the fee click on Pay</a:t>
            </a:r>
            <a:br>
              <a:rPr lang="en-US" dirty="0"/>
            </a:br>
            <a:r>
              <a:rPr lang="en-US" sz="1600" dirty="0"/>
              <a:t>Your application will not be submitted until the payment is complete</a:t>
            </a:r>
            <a:br>
              <a:rPr lang="en-US" sz="1600" dirty="0"/>
            </a:br>
            <a:r>
              <a:rPr lang="en-US" sz="1600" dirty="0"/>
              <a:t>The fee is $100 for in state residents and $150 for out of state residents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5477E-6DCD-45A0-A27B-5A33921F5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981" y="2338898"/>
            <a:ext cx="6396037" cy="37094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3C88E8-3D8D-48BB-B725-265587A2D848}"/>
              </a:ext>
            </a:extLst>
          </p:cNvPr>
          <p:cNvSpPr/>
          <p:nvPr/>
        </p:nvSpPr>
        <p:spPr>
          <a:xfrm>
            <a:off x="8277225" y="5257800"/>
            <a:ext cx="866775" cy="5979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673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FDF8C-1456-455F-93EE-FB1A28F24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Checkout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624A36-9695-473A-8256-E4A2C3CF8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556" y="2447926"/>
            <a:ext cx="6100887" cy="38459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E8C608A-B3EE-4923-A0B3-4D721F4C47C2}"/>
              </a:ext>
            </a:extLst>
          </p:cNvPr>
          <p:cNvSpPr/>
          <p:nvPr/>
        </p:nvSpPr>
        <p:spPr>
          <a:xfrm>
            <a:off x="4400550" y="4648200"/>
            <a:ext cx="3371850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095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7F1AD-424A-4290-AB1B-28632B53F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your credit card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BAC5B9-64BD-4B79-A20E-FC0BD347F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733550"/>
            <a:ext cx="74676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087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3AC66-1255-4338-8672-E6FA1CB33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your billing address, email, and phone number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E32390-51AC-41F6-8A32-0E5E97D1E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181" y="1958753"/>
            <a:ext cx="5481637" cy="477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771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2811E-1716-41E4-A2E7-7CC7792F5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Submit Payment – this will submit your application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9C8574-6974-4CC1-B22A-DFE361197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7184" y="2923407"/>
            <a:ext cx="5177631" cy="2574106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0C824A8-3892-4C57-BA45-40D68A4DB664}"/>
              </a:ext>
            </a:extLst>
          </p:cNvPr>
          <p:cNvSpPr/>
          <p:nvPr/>
        </p:nvSpPr>
        <p:spPr>
          <a:xfrm>
            <a:off x="3771900" y="3067050"/>
            <a:ext cx="4619625" cy="781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805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CAA22F-83FF-4D01-B298-A0367E861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Create an account and sign in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ADCB36-1309-4A87-85A1-E9BC8192E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Enter your email address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Click send verification code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19C00E-7EAD-4A24-9532-2365B7655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09562"/>
            <a:ext cx="3971595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357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CC381-46C0-4423-8703-723D66978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Once you submit your application you will receive an email with your </a:t>
            </a:r>
            <a:r>
              <a:rPr lang="en-US" sz="3200" dirty="0" err="1"/>
              <a:t>myLicensePKID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EED94-9026-4B17-A28B-12718B79B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1976437"/>
            <a:ext cx="9896475" cy="45815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4F0BAF-D842-447C-B20D-A5AB09063016}"/>
              </a:ext>
            </a:extLst>
          </p:cNvPr>
          <p:cNvSpPr txBox="1"/>
          <p:nvPr/>
        </p:nvSpPr>
        <p:spPr>
          <a:xfrm>
            <a:off x="3714749" y="4082533"/>
            <a:ext cx="394335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Your 6 digit PKID will be listed here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48D63D-1088-4696-8EE6-C68D156EE2C7}"/>
              </a:ext>
            </a:extLst>
          </p:cNvPr>
          <p:cNvSpPr txBox="1"/>
          <p:nvPr/>
        </p:nvSpPr>
        <p:spPr>
          <a:xfrm>
            <a:off x="2028825" y="4451865"/>
            <a:ext cx="813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THIS NUMER IS VERY IMPORTANT – SAVE THIS EMAIL FOR YOUR RECORDS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CA1ABB-9FAC-42A2-A1F1-FC1D25F62782}"/>
              </a:ext>
            </a:extLst>
          </p:cNvPr>
          <p:cNvSpPr/>
          <p:nvPr/>
        </p:nvSpPr>
        <p:spPr>
          <a:xfrm>
            <a:off x="10096500" y="5010150"/>
            <a:ext cx="781050" cy="189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895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5F128-3247-42D5-A275-0B06CC6F0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318" y="973668"/>
            <a:ext cx="8761413" cy="706964"/>
          </a:xfrm>
        </p:spPr>
        <p:txBody>
          <a:bodyPr/>
          <a:lstStyle/>
          <a:p>
            <a:r>
              <a:rPr lang="en-US" dirty="0"/>
              <a:t>Official Transcripts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A32499-CFAC-4FC4-9964-8D286ED92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662" y="2217315"/>
            <a:ext cx="10734675" cy="4267200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/>
              <a:t>Order an official transcript for EACH university/institution you have attended </a:t>
            </a:r>
          </a:p>
          <a:p>
            <a:r>
              <a:rPr lang="en-US" sz="7200" dirty="0"/>
              <a:t>Visit </a:t>
            </a:r>
            <a:r>
              <a:rPr lang="en-US" sz="7200" dirty="0">
                <a:hlinkClick r:id="rId2"/>
              </a:rPr>
              <a:t>this website</a:t>
            </a:r>
            <a:r>
              <a:rPr lang="en-US" sz="7200" dirty="0"/>
              <a:t> to order official transcripts from GMU</a:t>
            </a:r>
          </a:p>
          <a:p>
            <a:r>
              <a:rPr lang="en-US" sz="7200" b="1" dirty="0">
                <a:solidFill>
                  <a:srgbClr val="FF0000"/>
                </a:solidFill>
              </a:rPr>
              <a:t>Ordering a transcript to be delivered electronically via email to </a:t>
            </a:r>
            <a:r>
              <a:rPr lang="en-US" sz="7200" b="1" dirty="0">
                <a:solidFill>
                  <a:srgbClr val="FF0000"/>
                </a:solidFill>
                <a:highlight>
                  <a:srgbClr val="FFFF00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edlicen@gmu.edu</a:t>
            </a:r>
            <a:r>
              <a:rPr lang="en-US" sz="7200" b="1" dirty="0">
                <a:solidFill>
                  <a:srgbClr val="FF0000"/>
                </a:solidFill>
              </a:rPr>
              <a:t> is the preferred option as it is the fastest option</a:t>
            </a:r>
          </a:p>
          <a:p>
            <a:r>
              <a:rPr lang="en-US" sz="7200" dirty="0"/>
              <a:t>Scanned copies of official transcripts will not be accepted</a:t>
            </a:r>
          </a:p>
          <a:p>
            <a:r>
              <a:rPr lang="en-US" sz="7200" dirty="0"/>
              <a:t>Opened envelopes containing paper official transcripts will not be accepted </a:t>
            </a:r>
          </a:p>
          <a:p>
            <a:pPr lvl="1"/>
            <a:r>
              <a:rPr lang="en-US" sz="7200" dirty="0"/>
              <a:t>If you mail an official transcript to yourself to include in your application packet, do not open the envelope</a:t>
            </a:r>
            <a:endParaRPr lang="en-US" sz="7200" b="1" dirty="0">
              <a:solidFill>
                <a:srgbClr val="FF0000"/>
              </a:solidFill>
            </a:endParaRPr>
          </a:p>
          <a:p>
            <a:r>
              <a:rPr lang="en-US" sz="7200" dirty="0"/>
              <a:t>If you mail your official transcript have it sent to this address:</a:t>
            </a:r>
          </a:p>
          <a:p>
            <a:pPr lvl="1"/>
            <a:r>
              <a:rPr lang="en-US" sz="5600" dirty="0"/>
              <a:t>George Mason University</a:t>
            </a:r>
          </a:p>
          <a:p>
            <a:pPr lvl="1"/>
            <a:r>
              <a:rPr lang="en-US" sz="5600" dirty="0"/>
              <a:t>Attn: Licensure</a:t>
            </a:r>
          </a:p>
          <a:p>
            <a:pPr lvl="1"/>
            <a:r>
              <a:rPr lang="en-US" sz="5600" dirty="0"/>
              <a:t>4400 University Dr., MSN 6C13</a:t>
            </a:r>
          </a:p>
          <a:p>
            <a:pPr lvl="1"/>
            <a:r>
              <a:rPr lang="en-US" sz="5600" dirty="0"/>
              <a:t>Thompson Hall, Room 2204</a:t>
            </a:r>
          </a:p>
          <a:p>
            <a:pPr lvl="1"/>
            <a:r>
              <a:rPr lang="en-US" sz="5600" dirty="0"/>
              <a:t>Fairfax, VA 22030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0878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7220EB-30CC-43C3-A430-57F48E2F7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latin typeface="+mn-lt"/>
              </a:rPr>
            </a:br>
            <a:r>
              <a:rPr lang="en-US" dirty="0">
                <a:latin typeface="+mn-lt"/>
              </a:rPr>
              <a:t>Visit </a:t>
            </a:r>
            <a:r>
              <a:rPr lang="en-US" dirty="0">
                <a:latin typeface="+mn-lt"/>
                <a:hlinkClick r:id="rId2"/>
              </a:rPr>
              <a:t>this website</a:t>
            </a:r>
            <a:r>
              <a:rPr lang="en-US" dirty="0">
                <a:latin typeface="+mn-lt"/>
              </a:rPr>
              <a:t> to order official transcripts through parchment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AD55D5-DF90-4FFF-B285-DA5A78939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Choose I’m sending to myself or another individual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Then select I am sending this to another individual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D6F1D8-7D06-4946-AC56-247837C05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669" y="2169684"/>
            <a:ext cx="7029718" cy="25186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5702BDA-9A63-4AC8-9916-B4BB1E529987}"/>
              </a:ext>
            </a:extLst>
          </p:cNvPr>
          <p:cNvSpPr/>
          <p:nvPr/>
        </p:nvSpPr>
        <p:spPr>
          <a:xfrm>
            <a:off x="6648450" y="3943350"/>
            <a:ext cx="3905250" cy="5238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8062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FAA7-C1B9-4E78-8B9D-6CB720A1B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Send an electronic official transcript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43F528-8D67-4338-9CBF-926C54A78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Enter the recipient information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George Mason University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edlicen@gmu.edu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Do not enter your information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Hit continue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2A82A4-0C58-4FEF-8B8B-513F71A8E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134" y="756191"/>
            <a:ext cx="6655671" cy="53456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FFB833-D3C5-4DAC-89D6-220788C46D6B}"/>
              </a:ext>
            </a:extLst>
          </p:cNvPr>
          <p:cNvSpPr/>
          <p:nvPr/>
        </p:nvSpPr>
        <p:spPr>
          <a:xfrm>
            <a:off x="7000875" y="704850"/>
            <a:ext cx="1243014" cy="12573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24E6EA-A04E-4F1C-8978-7598B223BF8E}"/>
              </a:ext>
            </a:extLst>
          </p:cNvPr>
          <p:cNvSpPr/>
          <p:nvPr/>
        </p:nvSpPr>
        <p:spPr>
          <a:xfrm>
            <a:off x="5915025" y="3028950"/>
            <a:ext cx="5314950" cy="2324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7064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DA29F-0120-4E36-98E1-02FFB08B0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two – contacting the GMU licensure coordinator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7080B-5C56-4EA0-8FF1-0C9C2BFBA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52675"/>
            <a:ext cx="9836896" cy="4038599"/>
          </a:xfrm>
        </p:spPr>
        <p:txBody>
          <a:bodyPr>
            <a:normAutofit/>
          </a:bodyPr>
          <a:lstStyle/>
          <a:p>
            <a:r>
              <a:rPr lang="en-US" dirty="0"/>
              <a:t>Once you have submitted your online application, you will need to complete the </a:t>
            </a:r>
            <a:r>
              <a:rPr lang="en-US" dirty="0">
                <a:hlinkClick r:id="rId2"/>
              </a:rPr>
              <a:t>Student Information Form </a:t>
            </a:r>
            <a:r>
              <a:rPr lang="en-US" dirty="0"/>
              <a:t>with the following information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Birthday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Full Name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Social Security Number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Mailing address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 Number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Program you completed at GMU (i.e., special education, elementary education, music)</a:t>
            </a:r>
          </a:p>
          <a:p>
            <a:r>
              <a:rPr lang="en-US" dirty="0"/>
              <a:t>The licensure coordinator needs this information to complete your college verification form for VDOE review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6051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DA29F-0120-4E36-98E1-02FFB08B0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two – contacting the GMU licensure coordinator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7080B-5C56-4EA0-8FF1-0C9C2BFBA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52675"/>
            <a:ext cx="9836896" cy="40385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Once you have received your </a:t>
            </a:r>
            <a:r>
              <a:rPr lang="en-US" dirty="0" err="1"/>
              <a:t>myLicensePKID</a:t>
            </a:r>
            <a:r>
              <a:rPr lang="en-US" dirty="0"/>
              <a:t> number, ordered official transcripts, and completed the </a:t>
            </a:r>
            <a:r>
              <a:rPr lang="en-US" dirty="0">
                <a:hlinkClick r:id="rId2"/>
              </a:rPr>
              <a:t>Student Information Form</a:t>
            </a:r>
            <a:r>
              <a:rPr lang="en-US" dirty="0"/>
              <a:t>, you will need to email the GMU Licensure Coordinator at </a:t>
            </a:r>
            <a:r>
              <a:rPr lang="en-US" dirty="0">
                <a:hlinkClick r:id="rId3"/>
              </a:rPr>
              <a:t>edlicen@gmu.edu</a:t>
            </a:r>
            <a:endParaRPr lang="en-US" dirty="0"/>
          </a:p>
          <a:p>
            <a:r>
              <a:rPr lang="en-US" dirty="0"/>
              <a:t>The subject line of your email should be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Online Application Submitted – Request for CVF</a:t>
            </a:r>
          </a:p>
          <a:p>
            <a:r>
              <a:rPr lang="en-US" dirty="0">
                <a:solidFill>
                  <a:schemeClr val="tx1"/>
                </a:solidFill>
              </a:rPr>
              <a:t>Your email to the GMU licensure coordinator will need to include the following information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Your name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Your G Number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Your </a:t>
            </a:r>
            <a:r>
              <a:rPr lang="en-US" dirty="0" err="1">
                <a:solidFill>
                  <a:schemeClr val="tx1"/>
                </a:solidFill>
              </a:rPr>
              <a:t>myLicensePKID</a:t>
            </a:r>
            <a:r>
              <a:rPr lang="en-US" dirty="0">
                <a:solidFill>
                  <a:schemeClr val="tx1"/>
                </a:solidFill>
              </a:rPr>
              <a:t> number (this number is how the licensure coordinator can upload your CVF and transcripts to your application)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 statement that you have submitted your online application through VALO, ordered your official transcripts, and are ready for your College Verification Form to be completed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Please review the next slide to see what documents need to be attached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723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8AAD1-8682-4D63-8968-011E279F3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Attach the following items to your email to the GMU licensure coordinator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E7DF0-5D88-4DF7-9B26-CED627503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Certificate for completion of </a:t>
            </a:r>
            <a:r>
              <a:rPr lang="en-US" sz="18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Behavior Intervention and Support Training</a:t>
            </a:r>
            <a:endParaRPr lang="en-US" u="sng" dirty="0">
              <a:solidFill>
                <a:srgbClr val="0563C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Certificate for completion of </a:t>
            </a:r>
            <a:r>
              <a:rPr lang="en-US" sz="18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Child Abuse and Neglect Recognizing, Reporting, and Responding Training</a:t>
            </a:r>
            <a:endParaRPr lang="en-US" u="sng" dirty="0">
              <a:solidFill>
                <a:srgbClr val="0563C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Certificate of completion of </a:t>
            </a:r>
            <a:r>
              <a:rPr lang="en-US" sz="18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Dyslexia Awareness Module</a:t>
            </a:r>
            <a:endParaRPr lang="en-US" u="sng" dirty="0">
              <a:solidFill>
                <a:srgbClr val="0563C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Copy of American Red Cross or American Heart Association Certificate for </a:t>
            </a:r>
            <a:r>
              <a:rPr lang="en-US" sz="18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CPR/AED/Emergency First Aid</a:t>
            </a:r>
            <a:endParaRPr lang="en-US" u="sng" dirty="0">
              <a:solidFill>
                <a:srgbClr val="0563C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applicable, certificate of completion of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Cultural Competency </a:t>
            </a:r>
            <a:endParaRPr lang="en-US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0253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935DE-DC77-434B-8D0C-2AFF4328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E5B7A-3100-4E54-9A0A-A085C4A5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9827371" cy="3825875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Once you email the licensure coordinator at </a:t>
            </a:r>
            <a:r>
              <a:rPr lang="en-US" sz="2000" dirty="0">
                <a:hlinkClick r:id="rId2"/>
              </a:rPr>
              <a:t>edlicen@gmu.edu</a:t>
            </a:r>
            <a:r>
              <a:rPr lang="en-US" sz="2000" dirty="0"/>
              <a:t>, the licensure coordinator will review your academic record to ensure all licensure requirements are satisfied and will complete the college verification form</a:t>
            </a:r>
          </a:p>
          <a:p>
            <a:r>
              <a:rPr lang="en-US" sz="2000" dirty="0"/>
              <a:t>The licensure coordinator will then upload your completed CVF and official transcripts to your application and email you a copy of your CVF for your records </a:t>
            </a:r>
          </a:p>
          <a:p>
            <a:r>
              <a:rPr lang="en-US" sz="2000" dirty="0"/>
              <a:t>Once the Licensure Coordinator uploads your supporting documentation, the Virginia Department of Education will review your application. Please be patient as it can take a few months for VDOE to review your application and grant licensure. Please keep an eye on your account on </a:t>
            </a:r>
            <a:r>
              <a:rPr lang="en-US" sz="2000" dirty="0">
                <a:hlinkClick r:id="rId3"/>
              </a:rPr>
              <a:t>vdoe.mylicenseone.com</a:t>
            </a:r>
            <a:r>
              <a:rPr lang="en-US" sz="2000" dirty="0"/>
              <a:t> for any updates from VDOE. </a:t>
            </a:r>
          </a:p>
        </p:txBody>
      </p:sp>
    </p:spTree>
    <p:extLst>
      <p:ext uri="{BB962C8B-B14F-4D97-AF65-F5344CB8AC3E}">
        <p14:creationId xmlns:p14="http://schemas.microsoft.com/office/powerpoint/2010/main" val="2342826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F1DE8-B618-4224-A90D-12C511476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Create an account and sign in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6BB9F-8D45-4B34-8E52-42A84A628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Check your email for the verification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Copy and paste the verification code in the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Click verify code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CE2B1E-8FA5-49BB-95D6-5BCFE4E78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62037"/>
            <a:ext cx="483870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92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2DB54-A045-4443-99F3-ADE750353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Create an account and sign in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2C3726-7D5C-45F9-BBB4-FCA479EDE7F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Set your password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Enter your first and last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Click create to make your account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24DC65-1305-4EB2-8FC6-3E130D0AC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23649"/>
            <a:ext cx="3838406" cy="621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8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39B84-D0CD-482F-A180-A69908A77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Sign into your account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4504AA-DACE-4B27-9586-C40076E39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Enter your email and password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Click sign 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48C243-CCB0-48A3-9FE5-A56788E50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57237"/>
            <a:ext cx="5076825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5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4541F-42F5-4286-95F4-B392AB9D0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Sign into your account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EED689-A026-4FAB-9DE7-064101037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Click send verification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Enter verification code when prompted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5F2263-238D-425F-B661-C4C2209F3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95325"/>
            <a:ext cx="5153025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97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10427-9969-433D-A012-408784B8A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Verify email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DF9CF8-C3EA-47D9-8CDB-309E5AC6E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Once you have entered the verification code click continue to access your account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88E998-162C-4A62-B1FB-AF872C266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85850"/>
            <a:ext cx="474345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475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{15B20FF4-B605-49DB-BE04-C62C6A3C5A78}tf02900722</Template>
  <TotalTime>636</TotalTime>
  <Words>1136</Words>
  <Application>Microsoft Office PowerPoint</Application>
  <PresentationFormat>Widescreen</PresentationFormat>
  <Paragraphs>112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Century Gothic</vt:lpstr>
      <vt:lpstr>Wingdings 3</vt:lpstr>
      <vt:lpstr>Ion Boardroom</vt:lpstr>
      <vt:lpstr>Initial License Application Online Process using VALO</vt:lpstr>
      <vt:lpstr> Part One – Access the VALO system </vt:lpstr>
      <vt:lpstr>Create an account and sign in </vt:lpstr>
      <vt:lpstr>Create an account and sign in </vt:lpstr>
      <vt:lpstr>Create an account and sign in </vt:lpstr>
      <vt:lpstr>Create an account and sign in </vt:lpstr>
      <vt:lpstr>Sign into your account </vt:lpstr>
      <vt:lpstr>Sign into your account</vt:lpstr>
      <vt:lpstr>Verify email</vt:lpstr>
      <vt:lpstr>Start your application  In the top right corner you will see a box labeled Applying for a license Click the apply for a license box </vt:lpstr>
      <vt:lpstr>Click the drop down that says Initial License Application and click next</vt:lpstr>
      <vt:lpstr>Select Teaching/Admin/Pupil Personnel from the drop down and click next </vt:lpstr>
      <vt:lpstr>Click on Start Application</vt:lpstr>
      <vt:lpstr>Do not click the check box Click on instructions </vt:lpstr>
      <vt:lpstr>Read the instructions </vt:lpstr>
      <vt:lpstr>You do not need to submit a College Verification Form OR Report on Experience Form  The GMU licensure coordinator will submit your CVF on your behalf </vt:lpstr>
      <vt:lpstr>Upload all score reports required (i.e. VCLA, Praxis II, Praxis Teaching Reading)</vt:lpstr>
      <vt:lpstr>Skip uploading Certification of Child Abuse and Neglect Recognition and Intervention Training </vt:lpstr>
      <vt:lpstr>Skip uploading Emergency First Aid, CPR, and AED Training or Certification</vt:lpstr>
      <vt:lpstr>Skip uploading Dyslexia Awareness Training</vt:lpstr>
      <vt:lpstr>Skip uploading Behavior Intervention and Support Training</vt:lpstr>
      <vt:lpstr>Skip uploading Cultural Competency Training </vt:lpstr>
      <vt:lpstr>Do not click the check boxes and click Demographics </vt:lpstr>
      <vt:lpstr>Fill in your demographic information</vt:lpstr>
      <vt:lpstr>Fill in your demographic information</vt:lpstr>
      <vt:lpstr>Fill in your address, phone number and email</vt:lpstr>
      <vt:lpstr>Answer the additional information questions and click education</vt:lpstr>
      <vt:lpstr>Click the ADD button and enter all colleges/universities you attended</vt:lpstr>
      <vt:lpstr>Click on Employment </vt:lpstr>
      <vt:lpstr>Select the box that applies to you If none of the boxes apply to you, leave the boxes blank Click the Out-Of-State License box to proceed to the next page</vt:lpstr>
      <vt:lpstr>Indicate if you have an out of state license and click Questions</vt:lpstr>
      <vt:lpstr>Answer all of the questions truthfully </vt:lpstr>
      <vt:lpstr>Answer all of the questions truthfully</vt:lpstr>
      <vt:lpstr>Check the box, sign your name, enter the date, and click FINISH</vt:lpstr>
      <vt:lpstr>To pay the fee click on Pay Your application will not be submitted until the payment is complete The fee is $100 for in state residents and $150 for out of state residents </vt:lpstr>
      <vt:lpstr>Click on Checkout</vt:lpstr>
      <vt:lpstr>Enter your credit card information</vt:lpstr>
      <vt:lpstr>Enter your billing address, email, and phone number </vt:lpstr>
      <vt:lpstr>Click on Submit Payment – this will submit your application</vt:lpstr>
      <vt:lpstr>Once you submit your application you will receive an email with your myLicensePKID</vt:lpstr>
      <vt:lpstr>Official Transcripts</vt:lpstr>
      <vt:lpstr> Visit this website to order official transcripts through parchment</vt:lpstr>
      <vt:lpstr>Send an electronic official transcript</vt:lpstr>
      <vt:lpstr>Part two – contacting the GMU licensure coordinator</vt:lpstr>
      <vt:lpstr>Part two – contacting the GMU licensure coordinator</vt:lpstr>
      <vt:lpstr>Attach the following items to your email to the GMU licensure coordinator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Initial License Application Online Process using VALO</dc:title>
  <dc:creator>Jennifer Urban</dc:creator>
  <cp:lastModifiedBy>Jennifer Urban</cp:lastModifiedBy>
  <cp:revision>18</cp:revision>
  <dcterms:created xsi:type="dcterms:W3CDTF">2024-01-24T15:21:21Z</dcterms:created>
  <dcterms:modified xsi:type="dcterms:W3CDTF">2024-05-01T19:45:51Z</dcterms:modified>
</cp:coreProperties>
</file>