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7" r:id="rId11"/>
    <p:sldId id="263" r:id="rId12"/>
    <p:sldId id="268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K Grotesk Bold" panose="020B0604020202020204" charset="0"/>
      <p:regular r:id="rId19"/>
      <p:bold r:id="rId20"/>
    </p:embeddedFont>
    <p:embeddedFont>
      <p:font typeface="HK Grotesk Light" panose="020B0604020202020204" charset="0"/>
      <p:regular r:id="rId21"/>
    </p:embeddedFont>
    <p:embeddedFont>
      <p:font typeface="HK Grotesk Light Bold" panose="020B0604020202020204" charset="0"/>
      <p:regular r:id="rId22"/>
    </p:embeddedFont>
    <p:embeddedFont>
      <p:font typeface="HK Grotesk Medium" panose="020B0604020202020204" charset="0"/>
      <p:regular r:id="rId23"/>
    </p:embeddedFont>
    <p:embeddedFont>
      <p:font typeface="Open Sans" panose="020B0604020202020204" charset="0"/>
      <p:regular r:id="rId24"/>
      <p:bold r:id="rId25"/>
      <p:italic r:id="rId26"/>
      <p:boldItalic r:id="rId27"/>
    </p:embeddedFont>
    <p:embeddedFont>
      <p:font typeface="Open Sans Bold" panose="020B0604020202020204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5" autoAdjust="0"/>
  </p:normalViewPr>
  <p:slideViewPr>
    <p:cSldViewPr>
      <p:cViewPr varScale="1">
        <p:scale>
          <a:sx n="46" d="100"/>
          <a:sy n="46" d="100"/>
        </p:scale>
        <p:origin x="7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Patriot Web Tutorials:</a:t>
            </a:r>
          </a:p>
          <a:p>
            <a:pPr lvl="0"/>
            <a:r>
              <a:rPr lang="en-US" dirty="0"/>
              <a:t>https://registrar.gmu.edu/students/patriot-web-tutorials/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- Common Registration Error Messages: https://registrar.gmu.edu/topics/common-registration-error-messages/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- Registration Guide: https://registrar.gmu.edu/wp-content/uploads/Registration-Instructions_4-2-21.pdf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https://education.gmu.edu/health-and-physical-education/advising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828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https://education.gmu.edu/health-and-physical-education/advising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0477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https://education.gmu.edu/health-and-physical-education/advising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910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ngsdalepub.com/vcl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hyperlink" Target="https://writingcenter.gmu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232393"/>
            <a:ext cx="112078" cy="5810374"/>
            <a:chOff x="0" y="0"/>
            <a:chExt cx="149437" cy="7747165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49437" cy="2280560"/>
            </a:xfrm>
            <a:prstGeom prst="rect">
              <a:avLst/>
            </a:prstGeom>
            <a:solidFill>
              <a:srgbClr val="FFCC33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60248" y="0"/>
              <a:ext cx="28940" cy="7747165"/>
            </a:xfrm>
            <a:prstGeom prst="rect">
              <a:avLst/>
            </a:pr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25656" y="1028700"/>
            <a:ext cx="433644" cy="1080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alphaModFix amt="12000"/>
          </a:blip>
          <a:srcRect/>
          <a:stretch>
            <a:fillRect/>
          </a:stretch>
        </p:blipFill>
        <p:spPr>
          <a:xfrm>
            <a:off x="13051918" y="3796723"/>
            <a:ext cx="8414764" cy="889275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954449" y="3476910"/>
            <a:ext cx="6733730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7500" dirty="0">
                <a:solidFill>
                  <a:srgbClr val="FFCC33"/>
                </a:solidFill>
                <a:latin typeface="HK Grotesk Bold"/>
              </a:rPr>
              <a:t>COURSE</a:t>
            </a:r>
          </a:p>
          <a:p>
            <a:pPr>
              <a:lnSpc>
                <a:spcPts val="8250"/>
              </a:lnSpc>
            </a:pPr>
            <a:r>
              <a:rPr lang="en-US" sz="7500" dirty="0">
                <a:solidFill>
                  <a:srgbClr val="FFCC33"/>
                </a:solidFill>
                <a:latin typeface="HK Grotesk Bold"/>
              </a:rPr>
              <a:t>REGISTRATION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23629" y="1050992"/>
            <a:ext cx="12945492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HK Grotesk Light Bold"/>
              </a:rPr>
              <a:t>COLLEGE OF EDUCATION AND HUMAN DEVELOPMENT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028559" y="459773"/>
            <a:ext cx="8135632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spc="540">
                <a:solidFill>
                  <a:srgbClr val="FFCC33"/>
                </a:solidFill>
                <a:latin typeface="HK Grotesk Medium"/>
              </a:rPr>
              <a:t>GEORGE MASON UNIVERSITY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23625" y="3456590"/>
            <a:ext cx="5189295" cy="2144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60"/>
              </a:lnSpc>
            </a:pPr>
            <a:r>
              <a:rPr lang="en-US" sz="7600">
                <a:solidFill>
                  <a:srgbClr val="FFFFFF"/>
                </a:solidFill>
                <a:latin typeface="HK Grotesk Bold"/>
              </a:rPr>
              <a:t>ACADEMIC </a:t>
            </a:r>
          </a:p>
          <a:p>
            <a:pPr>
              <a:lnSpc>
                <a:spcPts val="8360"/>
              </a:lnSpc>
            </a:pPr>
            <a:r>
              <a:rPr lang="en-US" sz="7600">
                <a:solidFill>
                  <a:srgbClr val="FFFFFF"/>
                </a:solidFill>
                <a:latin typeface="HK Grotesk Bold"/>
              </a:rPr>
              <a:t>ADVISING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97953" y="7301989"/>
            <a:ext cx="4574637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HK Grotesk Light Bold"/>
              </a:rPr>
              <a:t>School of Education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525189" y="7301989"/>
            <a:ext cx="4978052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HK Grotesk Light Bold"/>
              </a:rPr>
              <a:t>School of Kinesiology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85833" y="7301989"/>
            <a:ext cx="4574637" cy="280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HK Grotesk Light Bold"/>
              </a:rPr>
              <a:t>School of Sport, Recreation, and Tourism Management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901141" y="942735"/>
            <a:ext cx="452015" cy="452015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C33"/>
            </a:solidFill>
          </p:spPr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2A4388-123D-994A-BA6A-0F2E355DD087}"/>
              </a:ext>
            </a:extLst>
          </p:cNvPr>
          <p:cNvCxnSpPr/>
          <p:nvPr/>
        </p:nvCxnSpPr>
        <p:spPr>
          <a:xfrm>
            <a:off x="8763000" y="2781300"/>
            <a:ext cx="0" cy="3276600"/>
          </a:xfrm>
          <a:prstGeom prst="line">
            <a:avLst/>
          </a:prstGeom>
          <a:ln w="698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460868"/>
            <a:ext cx="112078" cy="5810374"/>
            <a:chOff x="0" y="0"/>
            <a:chExt cx="149437" cy="7747165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49437" cy="2280560"/>
            </a:xfrm>
            <a:prstGeom prst="rect">
              <a:avLst/>
            </a:prstGeom>
            <a:solidFill>
              <a:srgbClr val="FFC033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60248" y="0"/>
              <a:ext cx="28940" cy="7747165"/>
            </a:xfrm>
            <a:prstGeom prst="rect">
              <a:avLst/>
            </a:prstGeom>
            <a:solidFill>
              <a:srgbClr val="FFCC33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591670" y="2338643"/>
            <a:ext cx="5600187" cy="3410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dirty="0">
                <a:solidFill>
                  <a:srgbClr val="FFFFFF"/>
                </a:solidFill>
                <a:latin typeface="HK Grotesk Bold"/>
              </a:rPr>
              <a:t>Health &amp; Physical Education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8668103" y="2599598"/>
            <a:ext cx="8971418" cy="8973287"/>
            <a:chOff x="0" y="3181764"/>
            <a:chExt cx="11961891" cy="11964382"/>
          </a:xfrm>
        </p:grpSpPr>
        <p:sp>
          <p:nvSpPr>
            <p:cNvPr id="7" name="TextBox 7"/>
            <p:cNvSpPr txBox="1"/>
            <p:nvPr/>
          </p:nvSpPr>
          <p:spPr>
            <a:xfrm>
              <a:off x="0" y="14529962"/>
              <a:ext cx="11961891" cy="616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59896" y="3181764"/>
              <a:ext cx="10805938" cy="6783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999"/>
                </a:lnSpc>
              </a:pPr>
              <a:r>
                <a:rPr lang="en-US" sz="4000" spc="120" dirty="0">
                  <a:solidFill>
                    <a:srgbClr val="FFFFFF"/>
                  </a:solidFill>
                  <a:latin typeface="HK Grotesk Bold Bold"/>
                </a:rPr>
                <a:t>Undergraduate Licensure Program Health and Physical Education, Pre-k-12</a:t>
              </a:r>
            </a:p>
            <a:p>
              <a:pPr marL="571500" indent="-571500">
                <a:lnSpc>
                  <a:spcPts val="5999"/>
                </a:lnSpc>
                <a:buFont typeface="Arial" panose="020B0604020202020204" pitchFamily="34" charset="0"/>
                <a:buChar char="•"/>
              </a:pPr>
              <a:r>
                <a:rPr lang="en-US" sz="3000" spc="120" dirty="0">
                  <a:solidFill>
                    <a:srgbClr val="FFFFFF"/>
                  </a:solidFill>
                  <a:latin typeface="HK Grotesk Bold Bold"/>
                </a:rPr>
                <a:t>Follow Academic Plan Advising Sheet</a:t>
              </a:r>
            </a:p>
            <a:p>
              <a:pPr marL="571500" indent="-571500">
                <a:lnSpc>
                  <a:spcPts val="5999"/>
                </a:lnSpc>
                <a:buFont typeface="Arial" panose="020B0604020202020204" pitchFamily="34" charset="0"/>
                <a:buChar char="•"/>
              </a:pPr>
              <a:r>
                <a:rPr lang="en-US" sz="3000" spc="120" dirty="0">
                  <a:solidFill>
                    <a:srgbClr val="FFFFFF"/>
                  </a:solidFill>
                  <a:latin typeface="HK Grotesk Bold Bold"/>
                </a:rPr>
                <a:t>Meet with Advisor every semester</a:t>
              </a:r>
            </a:p>
            <a:p>
              <a:pPr marL="571500" indent="-571500">
                <a:lnSpc>
                  <a:spcPts val="5999"/>
                </a:lnSpc>
                <a:buFont typeface="Arial" panose="020B0604020202020204" pitchFamily="34" charset="0"/>
                <a:buChar char="•"/>
              </a:pPr>
              <a:r>
                <a:rPr lang="en-US" sz="3000" spc="120" dirty="0">
                  <a:solidFill>
                    <a:srgbClr val="FFFFFF"/>
                  </a:solidFill>
                  <a:latin typeface="HK Grotesk Bold Bold"/>
                </a:rPr>
                <a:t>Professional Development Points</a:t>
              </a:r>
              <a:endParaRPr lang="en-US" sz="2999" spc="89" dirty="0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749"/>
                </a:lnSpc>
              </a:pPr>
              <a:endParaRPr lang="en-US" sz="2999" spc="89" dirty="0">
                <a:solidFill>
                  <a:srgbClr val="FFFFFF"/>
                </a:solidFill>
                <a:latin typeface="HK Grotesk Light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825656" y="1055450"/>
            <a:ext cx="433644" cy="108017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901141" y="942735"/>
            <a:ext cx="452015" cy="452015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C33"/>
            </a:solidFill>
          </p:spPr>
        </p:sp>
      </p:grpSp>
    </p:spTree>
    <p:extLst>
      <p:ext uri="{BB962C8B-B14F-4D97-AF65-F5344CB8AC3E}">
        <p14:creationId xmlns:p14="http://schemas.microsoft.com/office/powerpoint/2010/main" val="1727484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460868"/>
            <a:ext cx="112078" cy="5810374"/>
            <a:chOff x="0" y="0"/>
            <a:chExt cx="149437" cy="7747165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49437" cy="2280560"/>
            </a:xfrm>
            <a:prstGeom prst="rect">
              <a:avLst/>
            </a:prstGeom>
            <a:solidFill>
              <a:srgbClr val="FFC033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60248" y="0"/>
              <a:ext cx="28940" cy="7747165"/>
            </a:xfrm>
            <a:prstGeom prst="rect">
              <a:avLst/>
            </a:prstGeom>
            <a:solidFill>
              <a:srgbClr val="FFCC33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591670" y="2338643"/>
            <a:ext cx="5600187" cy="3410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dirty="0">
                <a:solidFill>
                  <a:srgbClr val="FFFFFF"/>
                </a:solidFill>
                <a:latin typeface="HK Grotesk Bold"/>
              </a:rPr>
              <a:t>Health &amp; Physical Education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8668103" y="2019300"/>
            <a:ext cx="8971418" cy="9553585"/>
            <a:chOff x="0" y="2408033"/>
            <a:chExt cx="11961891" cy="12738113"/>
          </a:xfrm>
        </p:grpSpPr>
        <p:sp>
          <p:nvSpPr>
            <p:cNvPr id="7" name="TextBox 7"/>
            <p:cNvSpPr txBox="1"/>
            <p:nvPr/>
          </p:nvSpPr>
          <p:spPr>
            <a:xfrm>
              <a:off x="0" y="14529962"/>
              <a:ext cx="11961891" cy="616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59896" y="2408033"/>
              <a:ext cx="10805938" cy="7809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999"/>
                </a:lnSpc>
              </a:pPr>
              <a:r>
                <a:rPr lang="en-US" sz="3999" spc="119" dirty="0">
                  <a:solidFill>
                    <a:srgbClr val="FFFFFF"/>
                  </a:solidFill>
                  <a:latin typeface="HK Grotesk Bold Bold"/>
                </a:rPr>
                <a:t>Structure of our Program</a:t>
              </a:r>
            </a:p>
            <a:p>
              <a:pPr marL="457200" indent="-457200">
                <a:lnSpc>
                  <a:spcPts val="5999"/>
                </a:lnSpc>
                <a:buFont typeface="Arial" panose="020B0604020202020204" pitchFamily="34" charset="0"/>
                <a:buChar char="•"/>
              </a:pPr>
              <a:r>
                <a:rPr lang="en-US" sz="3000" spc="119" dirty="0">
                  <a:solidFill>
                    <a:srgbClr val="FFFFFF"/>
                  </a:solidFill>
                  <a:latin typeface="HK Grotesk Bold Bold"/>
                </a:rPr>
                <a:t>Pre-Service Teacher (BPRE)</a:t>
              </a:r>
            </a:p>
            <a:p>
              <a:pPr marL="457200" indent="-457200">
                <a:lnSpc>
                  <a:spcPts val="5999"/>
                </a:lnSpc>
                <a:buFont typeface="Arial" panose="020B0604020202020204" pitchFamily="34" charset="0"/>
                <a:buChar char="•"/>
              </a:pPr>
              <a:r>
                <a:rPr lang="en-US" sz="3000" spc="119" dirty="0">
                  <a:solidFill>
                    <a:srgbClr val="FFFFFF"/>
                  </a:solidFill>
                  <a:latin typeface="HK Grotesk Bold Bold"/>
                </a:rPr>
                <a:t>BSEd Status (Bachelor of Science in Education).</a:t>
              </a:r>
            </a:p>
            <a:p>
              <a:pPr marL="457200" indent="-457200">
                <a:lnSpc>
                  <a:spcPts val="5999"/>
                </a:lnSpc>
                <a:buFont typeface="Arial" panose="020B0604020202020204" pitchFamily="34" charset="0"/>
                <a:buChar char="•"/>
              </a:pPr>
              <a:r>
                <a:rPr lang="en-US" sz="3000" spc="119" dirty="0">
                  <a:solidFill>
                    <a:srgbClr val="FFFFFF"/>
                  </a:solidFill>
                  <a:latin typeface="HK Grotesk Bold Bold"/>
                </a:rPr>
                <a:t>Field Placements/Student Teaching</a:t>
              </a:r>
            </a:p>
            <a:p>
              <a:pPr marL="457200" indent="-457200">
                <a:lnSpc>
                  <a:spcPts val="5999"/>
                </a:lnSpc>
                <a:buFont typeface="Arial" panose="020B0604020202020204" pitchFamily="34" charset="0"/>
                <a:buChar char="•"/>
              </a:pPr>
              <a:r>
                <a:rPr lang="en-US" sz="3000" spc="119" dirty="0">
                  <a:solidFill>
                    <a:srgbClr val="FFFFFF"/>
                  </a:solidFill>
                  <a:latin typeface="HK Grotesk Bold Bold"/>
                </a:rPr>
                <a:t>VCLA and Praxis II Content Knowledge in H/PE (5857).</a:t>
              </a:r>
            </a:p>
            <a:p>
              <a:pPr>
                <a:lnSpc>
                  <a:spcPts val="3749"/>
                </a:lnSpc>
              </a:pPr>
              <a:endParaRPr lang="en-US" sz="2999" spc="89" dirty="0">
                <a:solidFill>
                  <a:srgbClr val="FFFFFF"/>
                </a:solidFill>
                <a:latin typeface="HK Grotesk Light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825656" y="1055450"/>
            <a:ext cx="433644" cy="108017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901141" y="942735"/>
            <a:ext cx="452015" cy="452015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C33"/>
            </a:solidFill>
          </p:spPr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460868"/>
            <a:ext cx="112078" cy="5810374"/>
            <a:chOff x="0" y="0"/>
            <a:chExt cx="149437" cy="7747165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49437" cy="2280560"/>
            </a:xfrm>
            <a:prstGeom prst="rect">
              <a:avLst/>
            </a:prstGeom>
            <a:solidFill>
              <a:srgbClr val="FFC033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60248" y="0"/>
              <a:ext cx="28940" cy="7747165"/>
            </a:xfrm>
            <a:prstGeom prst="rect">
              <a:avLst/>
            </a:prstGeom>
            <a:solidFill>
              <a:srgbClr val="FFCC33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591670" y="2338643"/>
            <a:ext cx="5600187" cy="3410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dirty="0">
                <a:solidFill>
                  <a:srgbClr val="FFFFFF"/>
                </a:solidFill>
                <a:latin typeface="HK Grotesk Bold"/>
              </a:rPr>
              <a:t>Health &amp; Physical Education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8668103" y="2019300"/>
            <a:ext cx="8971418" cy="9553585"/>
            <a:chOff x="0" y="2408033"/>
            <a:chExt cx="11961891" cy="12738113"/>
          </a:xfrm>
        </p:grpSpPr>
        <p:sp>
          <p:nvSpPr>
            <p:cNvPr id="7" name="TextBox 7"/>
            <p:cNvSpPr txBox="1"/>
            <p:nvPr/>
          </p:nvSpPr>
          <p:spPr>
            <a:xfrm>
              <a:off x="0" y="14529962"/>
              <a:ext cx="11961891" cy="616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59896" y="2408033"/>
              <a:ext cx="10805938" cy="8905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999"/>
                </a:lnSpc>
              </a:pPr>
              <a:r>
                <a:rPr lang="en-US" sz="3999" spc="119" dirty="0">
                  <a:solidFill>
                    <a:srgbClr val="FFFFFF"/>
                  </a:solidFill>
                  <a:latin typeface="HK Grotesk Bold Bold"/>
                </a:rPr>
                <a:t>Resources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https://www.longsdalepub.com/vcla/</a:t>
              </a:r>
              <a:endParaRPr lang="en-US" sz="3200" b="1" dirty="0">
                <a:solidFill>
                  <a:schemeClr val="bg1"/>
                </a:solidFill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b="1" dirty="0">
                <a:solidFill>
                  <a:schemeClr val="bg1"/>
                </a:solidFill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b="1" dirty="0">
                  <a:solidFill>
                    <a:schemeClr val="bg1"/>
                  </a:solidFill>
                </a:rPr>
                <a:t>VCLA Online Course and Practice Tests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b="1" dirty="0">
                <a:solidFill>
                  <a:schemeClr val="bg1"/>
                </a:solidFill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b="1" dirty="0">
                  <a:solidFill>
                    <a:schemeClr val="bg1"/>
                  </a:solidFill>
                </a:rPr>
                <a:t>Writing Center </a:t>
              </a:r>
              <a:r>
                <a:rPr lang="en-US" sz="3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https://writingcenter.gmu.edu/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b="1" dirty="0">
                <a:solidFill>
                  <a:schemeClr val="bg1"/>
                </a:solidFill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b="1" dirty="0">
                  <a:solidFill>
                    <a:schemeClr val="bg1"/>
                  </a:solidFill>
                </a:rPr>
                <a:t>Praxis II Content Knowledge H/PE 5857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b="1" dirty="0">
                <a:solidFill>
                  <a:schemeClr val="bg1"/>
                </a:solidFill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b="1" dirty="0">
                  <a:solidFill>
                    <a:schemeClr val="bg1"/>
                  </a:solidFill>
                </a:rPr>
                <a:t>Practice resource on Canvas</a:t>
              </a:r>
              <a:r>
                <a:rPr lang="en-US" sz="3200" dirty="0">
                  <a:solidFill>
                    <a:schemeClr val="bg1"/>
                  </a:solidFill>
                </a:rPr>
                <a:t>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spc="89" dirty="0">
                <a:solidFill>
                  <a:schemeClr val="bg1"/>
                </a:solidFill>
                <a:latin typeface="HK Grotesk Light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b="1" dirty="0">
                  <a:solidFill>
                    <a:schemeClr val="bg1"/>
                  </a:solidFill>
                </a:rPr>
                <a:t>See Advisor for codes and registration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25656" y="1055450"/>
            <a:ext cx="433644" cy="108017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901141" y="942735"/>
            <a:ext cx="452015" cy="452015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C33"/>
            </a:solidFill>
          </p:spPr>
        </p:sp>
      </p:grpSp>
    </p:spTree>
    <p:extLst>
      <p:ext uri="{BB962C8B-B14F-4D97-AF65-F5344CB8AC3E}">
        <p14:creationId xmlns:p14="http://schemas.microsoft.com/office/powerpoint/2010/main" val="742377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460868"/>
            <a:ext cx="112078" cy="5810374"/>
            <a:chOff x="0" y="0"/>
            <a:chExt cx="149437" cy="7747165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49437" cy="2280560"/>
            </a:xfrm>
            <a:prstGeom prst="rect">
              <a:avLst/>
            </a:prstGeom>
            <a:solidFill>
              <a:srgbClr val="FFCC33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60248" y="0"/>
              <a:ext cx="28940" cy="7747165"/>
            </a:xfrm>
            <a:prstGeom prst="rect">
              <a:avLst/>
            </a:pr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25656" y="1028700"/>
            <a:ext cx="433644" cy="1080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alphaModFix amt="18999"/>
          </a:blip>
          <a:srcRect/>
          <a:stretch>
            <a:fillRect/>
          </a:stretch>
        </p:blipFill>
        <p:spPr>
          <a:xfrm>
            <a:off x="11860471" y="2773064"/>
            <a:ext cx="8414764" cy="889275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742126" y="3711575"/>
            <a:ext cx="12803747" cy="143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10000">
                <a:solidFill>
                  <a:srgbClr val="FFFFFF"/>
                </a:solidFill>
                <a:latin typeface="HK Grotesk Bold"/>
              </a:rPr>
              <a:t>ACADEMIC ADVISING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01141" y="942735"/>
            <a:ext cx="452015" cy="452015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C33"/>
            </a:solid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460868"/>
            <a:ext cx="112078" cy="5810374"/>
            <a:chOff x="0" y="0"/>
            <a:chExt cx="149437" cy="7747165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49437" cy="2280560"/>
            </a:xfrm>
            <a:prstGeom prst="rect">
              <a:avLst/>
            </a:prstGeom>
            <a:solidFill>
              <a:srgbClr val="FFC033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60248" y="0"/>
              <a:ext cx="28940" cy="7747165"/>
            </a:xfrm>
            <a:prstGeom prst="rect">
              <a:avLst/>
            </a:prstGeom>
            <a:solidFill>
              <a:srgbClr val="FFCC33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2903796" y="2341733"/>
            <a:ext cx="5445864" cy="5118672"/>
            <a:chOff x="0" y="0"/>
            <a:chExt cx="7261152" cy="6824896"/>
          </a:xfrm>
        </p:grpSpPr>
        <p:sp>
          <p:nvSpPr>
            <p:cNvPr id="6" name="TextBox 6"/>
            <p:cNvSpPr txBox="1"/>
            <p:nvPr/>
          </p:nvSpPr>
          <p:spPr>
            <a:xfrm>
              <a:off x="0" y="66675"/>
              <a:ext cx="7261152" cy="5953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00"/>
                </a:lnSpc>
              </a:pPr>
              <a:r>
                <a:rPr lang="en-US" sz="8000">
                  <a:solidFill>
                    <a:srgbClr val="FFFFFF"/>
                  </a:solidFill>
                  <a:latin typeface="HK Grotesk Bold"/>
                </a:rPr>
                <a:t>Your </a:t>
              </a:r>
              <a:r>
                <a:rPr lang="en-US" sz="8000">
                  <a:solidFill>
                    <a:srgbClr val="FFCC33"/>
                  </a:solidFill>
                  <a:latin typeface="HK Grotesk Bold"/>
                </a:rPr>
                <a:t>Academic Advisor</a:t>
              </a:r>
              <a:r>
                <a:rPr lang="en-US" sz="8000">
                  <a:solidFill>
                    <a:srgbClr val="FFC033"/>
                  </a:solidFill>
                  <a:latin typeface="HK Grotesk Bold"/>
                </a:rPr>
                <a:t> </a:t>
              </a:r>
              <a:r>
                <a:rPr lang="en-US" sz="8000">
                  <a:solidFill>
                    <a:srgbClr val="FFFFFF"/>
                  </a:solidFill>
                  <a:latin typeface="HK Grotesk Bold"/>
                </a:rPr>
                <a:t>will...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208712"/>
              <a:ext cx="7261152" cy="616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500940" y="1676400"/>
            <a:ext cx="9119222" cy="683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99"/>
              </a:lnSpc>
            </a:pPr>
            <a:r>
              <a:rPr lang="en-US" sz="3000" spc="90">
                <a:solidFill>
                  <a:srgbClr val="FFFFFF"/>
                </a:solidFill>
                <a:latin typeface="HK Grotesk Light"/>
              </a:rPr>
              <a:t>Make Sure You are Taking the Right Classes</a:t>
            </a:r>
          </a:p>
          <a:p>
            <a:pPr>
              <a:lnSpc>
                <a:spcPts val="4499"/>
              </a:lnSpc>
            </a:pPr>
            <a:endParaRPr lang="en-US" sz="3000" spc="90">
              <a:solidFill>
                <a:srgbClr val="FFFFFF"/>
              </a:solidFill>
              <a:latin typeface="HK Grotesk Light"/>
            </a:endParaRPr>
          </a:p>
          <a:p>
            <a:pPr>
              <a:lnSpc>
                <a:spcPts val="4499"/>
              </a:lnSpc>
            </a:pPr>
            <a:r>
              <a:rPr lang="en-US" sz="3000" spc="90">
                <a:solidFill>
                  <a:srgbClr val="FFFFFF"/>
                </a:solidFill>
                <a:latin typeface="HK Grotesk Light"/>
              </a:rPr>
              <a:t>Keep You on Track for Degree Completion</a:t>
            </a:r>
          </a:p>
          <a:p>
            <a:pPr>
              <a:lnSpc>
                <a:spcPts val="4499"/>
              </a:lnSpc>
            </a:pPr>
            <a:endParaRPr lang="en-US" sz="3000" spc="90">
              <a:solidFill>
                <a:srgbClr val="FFFFFF"/>
              </a:solidFill>
              <a:latin typeface="HK Grotesk Light"/>
            </a:endParaRPr>
          </a:p>
          <a:p>
            <a:pPr>
              <a:lnSpc>
                <a:spcPts val="4499"/>
              </a:lnSpc>
            </a:pPr>
            <a:r>
              <a:rPr lang="en-US" sz="2999" spc="89">
                <a:solidFill>
                  <a:srgbClr val="FFFFFF"/>
                </a:solidFill>
                <a:latin typeface="HK Grotesk Light"/>
              </a:rPr>
              <a:t>Connect You with Campus Resources</a:t>
            </a:r>
          </a:p>
          <a:p>
            <a:pPr>
              <a:lnSpc>
                <a:spcPts val="4499"/>
              </a:lnSpc>
            </a:pPr>
            <a:endParaRPr lang="en-US" sz="2999" spc="89">
              <a:solidFill>
                <a:srgbClr val="FFFFFF"/>
              </a:solidFill>
              <a:latin typeface="HK Grotesk Light"/>
            </a:endParaRPr>
          </a:p>
          <a:p>
            <a:pPr>
              <a:lnSpc>
                <a:spcPts val="4499"/>
              </a:lnSpc>
            </a:pPr>
            <a:r>
              <a:rPr lang="en-US" sz="2999" spc="89">
                <a:solidFill>
                  <a:srgbClr val="FFFFFF"/>
                </a:solidFill>
                <a:latin typeface="HK Grotesk Light"/>
              </a:rPr>
              <a:t>Help you Navigate Academic, Professional, and </a:t>
            </a:r>
          </a:p>
          <a:p>
            <a:pPr>
              <a:lnSpc>
                <a:spcPts val="4499"/>
              </a:lnSpc>
            </a:pPr>
            <a:r>
              <a:rPr lang="en-US" sz="2999" spc="89">
                <a:solidFill>
                  <a:srgbClr val="FFFFFF"/>
                </a:solidFill>
                <a:latin typeface="HK Grotesk Light"/>
              </a:rPr>
              <a:t>Social Barriers</a:t>
            </a:r>
          </a:p>
          <a:p>
            <a:pPr>
              <a:lnSpc>
                <a:spcPts val="4499"/>
              </a:lnSpc>
            </a:pPr>
            <a:endParaRPr lang="en-US" sz="2999" spc="89">
              <a:solidFill>
                <a:srgbClr val="FFFFFF"/>
              </a:solidFill>
              <a:latin typeface="HK Grotesk Light"/>
            </a:endParaRPr>
          </a:p>
          <a:p>
            <a:pPr>
              <a:lnSpc>
                <a:spcPts val="4499"/>
              </a:lnSpc>
            </a:pPr>
            <a:r>
              <a:rPr lang="en-US" sz="2999" spc="89">
                <a:solidFill>
                  <a:srgbClr val="FFFFFF"/>
                </a:solidFill>
                <a:latin typeface="HK Grotesk Light"/>
              </a:rPr>
              <a:t>Keep You Informed of Deadlines and Policies</a:t>
            </a:r>
          </a:p>
          <a:p>
            <a:pPr>
              <a:lnSpc>
                <a:spcPts val="4499"/>
              </a:lnSpc>
            </a:pPr>
            <a:endParaRPr lang="en-US" sz="2999" spc="89">
              <a:solidFill>
                <a:srgbClr val="FFFFFF"/>
              </a:solidFill>
              <a:latin typeface="HK Grotesk Light"/>
            </a:endParaRPr>
          </a:p>
          <a:p>
            <a:pPr>
              <a:lnSpc>
                <a:spcPts val="4500"/>
              </a:lnSpc>
            </a:pPr>
            <a:r>
              <a:rPr lang="en-US" sz="2999" spc="89">
                <a:solidFill>
                  <a:srgbClr val="FFFFFF"/>
                </a:solidFill>
                <a:latin typeface="HK Grotesk Light"/>
              </a:rPr>
              <a:t>...And so much more!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25656" y="9150283"/>
            <a:ext cx="433644" cy="108017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901141" y="942735"/>
            <a:ext cx="452015" cy="452015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C33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4649715" y="9045508"/>
            <a:ext cx="7702451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HK Grotesk Light"/>
              </a:rPr>
              <a:t>Don't Ghost Your Advisor!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460868"/>
            <a:ext cx="112078" cy="5810374"/>
            <a:chOff x="0" y="0"/>
            <a:chExt cx="149437" cy="7747165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49437" cy="2280560"/>
            </a:xfrm>
            <a:prstGeom prst="rect">
              <a:avLst/>
            </a:prstGeom>
            <a:solidFill>
              <a:srgbClr val="FFCC33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60248" y="0"/>
              <a:ext cx="28940" cy="7747165"/>
            </a:xfrm>
            <a:prstGeom prst="rect">
              <a:avLst/>
            </a:pr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25656" y="1055450"/>
            <a:ext cx="433644" cy="10801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621574" y="2507675"/>
            <a:ext cx="9125384" cy="2232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99"/>
              </a:lnSpc>
            </a:pPr>
            <a:r>
              <a:rPr lang="en-US" sz="7999">
                <a:solidFill>
                  <a:srgbClr val="FFFFFF"/>
                </a:solidFill>
                <a:latin typeface="HK Grotesk Bold"/>
              </a:rPr>
              <a:t>How to </a:t>
            </a:r>
            <a:r>
              <a:rPr lang="en-US" sz="7999">
                <a:solidFill>
                  <a:srgbClr val="FFCC33"/>
                </a:solidFill>
                <a:latin typeface="HK Grotesk Bold"/>
              </a:rPr>
              <a:t>Connect with Your Advisor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01141" y="942735"/>
            <a:ext cx="452015" cy="452015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C33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89752" y="5864589"/>
            <a:ext cx="1749913" cy="17499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68311" y="5857156"/>
            <a:ext cx="1757346" cy="175734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144000" y="5874470"/>
            <a:ext cx="1740032" cy="17400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309125" y="8918336"/>
            <a:ext cx="5311168" cy="1106493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460673" y="7855972"/>
            <a:ext cx="3008070" cy="1794230"/>
            <a:chOff x="0" y="0"/>
            <a:chExt cx="4010760" cy="2392307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57150"/>
              <a:ext cx="4010760" cy="1270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>
                  <a:solidFill>
                    <a:srgbClr val="FFFFFF"/>
                  </a:solidFill>
                  <a:latin typeface="HK Grotesk Medium"/>
                </a:rPr>
                <a:t>Schedule an Appointment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918564"/>
              <a:ext cx="4010760" cy="473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509981" y="7813110"/>
            <a:ext cx="3008070" cy="1837092"/>
            <a:chOff x="0" y="-57149"/>
            <a:chExt cx="4010760" cy="2449456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57149"/>
              <a:ext cx="4010760" cy="13105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 dirty="0">
                  <a:solidFill>
                    <a:srgbClr val="FFFFFF"/>
                  </a:solidFill>
                  <a:latin typeface="HK Grotesk Medium"/>
                </a:rPr>
                <a:t>Drop in Advising </a:t>
              </a:r>
            </a:p>
            <a:p>
              <a:pPr algn="ctr">
                <a:lnSpc>
                  <a:spcPts val="3919"/>
                </a:lnSpc>
              </a:pPr>
              <a:endParaRPr lang="en-US" sz="2800" dirty="0">
                <a:solidFill>
                  <a:srgbClr val="FFFFFF"/>
                </a:solidFill>
                <a:latin typeface="HK Grotesk Medium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918564"/>
              <a:ext cx="4010760" cy="473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442949" y="7855972"/>
            <a:ext cx="3008070" cy="1303835"/>
            <a:chOff x="0" y="0"/>
            <a:chExt cx="4010760" cy="1738446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57150"/>
              <a:ext cx="4010760" cy="616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 dirty="0">
                  <a:solidFill>
                    <a:srgbClr val="FFFFFF"/>
                  </a:solidFill>
                  <a:latin typeface="HK Grotesk Medium"/>
                </a:rPr>
                <a:t>Email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264703"/>
              <a:ext cx="4010760" cy="473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50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3782936" y="895110"/>
            <a:ext cx="10722128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 spc="300">
                <a:solidFill>
                  <a:srgbClr val="FFFFFF"/>
                </a:solidFill>
                <a:latin typeface="HK Grotesk Medium"/>
              </a:rPr>
              <a:t>MEET WITH YOUR ACADEMIC ADVISOR AT LEAST ONCE A SEMESTER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460868"/>
            <a:ext cx="112078" cy="5810374"/>
            <a:chOff x="0" y="0"/>
            <a:chExt cx="149437" cy="7747165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49437" cy="2280560"/>
            </a:xfrm>
            <a:prstGeom prst="rect">
              <a:avLst/>
            </a:prstGeom>
            <a:solidFill>
              <a:srgbClr val="FFCC33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60248" y="0"/>
              <a:ext cx="28940" cy="7747165"/>
            </a:xfrm>
            <a:prstGeom prst="rect">
              <a:avLst/>
            </a:pr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25656" y="1028700"/>
            <a:ext cx="433644" cy="1080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alphaModFix amt="18999"/>
          </a:blip>
          <a:srcRect/>
          <a:stretch>
            <a:fillRect/>
          </a:stretch>
        </p:blipFill>
        <p:spPr>
          <a:xfrm>
            <a:off x="11860471" y="2773064"/>
            <a:ext cx="8414764" cy="889275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742126" y="3711575"/>
            <a:ext cx="12803747" cy="143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10000">
                <a:solidFill>
                  <a:srgbClr val="FFCC33"/>
                </a:solidFill>
                <a:latin typeface="HK Grotesk Bold"/>
              </a:rPr>
              <a:t>REGISTRATION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01141" y="942735"/>
            <a:ext cx="452015" cy="452015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C33"/>
            </a:solid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460868"/>
            <a:ext cx="112078" cy="5810374"/>
            <a:chOff x="0" y="0"/>
            <a:chExt cx="149437" cy="7747165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49437" cy="2280560"/>
            </a:xfrm>
            <a:prstGeom prst="rect">
              <a:avLst/>
            </a:prstGeom>
            <a:solidFill>
              <a:srgbClr val="FFCC33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60248" y="0"/>
              <a:ext cx="28940" cy="7747165"/>
            </a:xfrm>
            <a:prstGeom prst="rect">
              <a:avLst/>
            </a:pr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2217324" y="-296711"/>
            <a:ext cx="16286730" cy="7442828"/>
            <a:chOff x="0" y="0"/>
            <a:chExt cx="15665120" cy="71587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665120" cy="7158760"/>
            </a:xfrm>
            <a:custGeom>
              <a:avLst/>
              <a:gdLst/>
              <a:ahLst/>
              <a:cxnLst/>
              <a:rect l="l" t="t" r="r" b="b"/>
              <a:pathLst>
                <a:path w="15665120" h="7158760">
                  <a:moveTo>
                    <a:pt x="1536032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853960"/>
                  </a:lnTo>
                  <a:cubicBezTo>
                    <a:pt x="0" y="7022871"/>
                    <a:pt x="135890" y="7158760"/>
                    <a:pt x="304800" y="7158760"/>
                  </a:cubicBezTo>
                  <a:lnTo>
                    <a:pt x="15360320" y="7158760"/>
                  </a:lnTo>
                  <a:cubicBezTo>
                    <a:pt x="15529230" y="7158760"/>
                    <a:pt x="15665120" y="7022871"/>
                    <a:pt x="15665120" y="6853960"/>
                  </a:cubicBezTo>
                  <a:lnTo>
                    <a:pt x="15665120" y="304800"/>
                  </a:lnTo>
                  <a:cubicBezTo>
                    <a:pt x="15665120" y="135890"/>
                    <a:pt x="15529230" y="0"/>
                    <a:pt x="15360320" y="0"/>
                  </a:cubicBezTo>
                  <a:close/>
                </a:path>
              </a:pathLst>
            </a:custGeom>
            <a:solidFill>
              <a:srgbClr val="FFCC3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25656" y="1028700"/>
            <a:ext cx="433644" cy="10801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901141" y="942735"/>
            <a:ext cx="452015" cy="452015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C33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0676996" y="3886052"/>
            <a:ext cx="7762472" cy="6400948"/>
            <a:chOff x="0" y="0"/>
            <a:chExt cx="1913890" cy="157819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578197"/>
            </a:xfrm>
            <a:custGeom>
              <a:avLst/>
              <a:gdLst/>
              <a:ahLst/>
              <a:cxnLst/>
              <a:rect l="l" t="t" r="r" b="b"/>
              <a:pathLst>
                <a:path w="1913890" h="1578197">
                  <a:moveTo>
                    <a:pt x="0" y="0"/>
                  </a:moveTo>
                  <a:lnTo>
                    <a:pt x="1913890" y="0"/>
                  </a:lnTo>
                  <a:lnTo>
                    <a:pt x="1913890" y="1578197"/>
                  </a:lnTo>
                  <a:lnTo>
                    <a:pt x="0" y="157819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3382267" y="3886052"/>
            <a:ext cx="6552330" cy="2175598"/>
            <a:chOff x="0" y="0"/>
            <a:chExt cx="8736440" cy="2900797"/>
          </a:xfrm>
        </p:grpSpPr>
        <p:sp>
          <p:nvSpPr>
            <p:cNvPr id="13" name="TextBox 13"/>
            <p:cNvSpPr txBox="1"/>
            <p:nvPr/>
          </p:nvSpPr>
          <p:spPr>
            <a:xfrm>
              <a:off x="0" y="85725"/>
              <a:ext cx="8736440" cy="1743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99"/>
                </a:lnSpc>
              </a:pPr>
              <a:r>
                <a:rPr lang="en-US" sz="8999">
                  <a:solidFill>
                    <a:srgbClr val="006633"/>
                  </a:solidFill>
                  <a:latin typeface="HK Grotesk Bold"/>
                </a:rPr>
                <a:t>Patriot Web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988725"/>
              <a:ext cx="7360346" cy="912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740"/>
                </a:lnSpc>
              </a:pPr>
              <a:r>
                <a:rPr lang="en-US" sz="4100">
                  <a:solidFill>
                    <a:srgbClr val="006633"/>
                  </a:solidFill>
                  <a:latin typeface="HK Grotesk Medium"/>
                </a:rPr>
                <a:t>patriotweb.gmu.edu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382267" y="935275"/>
            <a:ext cx="6552330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spc="450">
                <a:solidFill>
                  <a:srgbClr val="006633"/>
                </a:solidFill>
                <a:latin typeface="HK Grotesk Medium"/>
              </a:rPr>
              <a:t>REGISTRATION RESOURCES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204960" y="4381500"/>
            <a:ext cx="6706543" cy="4582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200" dirty="0">
                <a:solidFill>
                  <a:srgbClr val="006633"/>
                </a:solidFill>
                <a:latin typeface="Open Sans Bold"/>
              </a:rPr>
              <a:t>Register for Classes</a:t>
            </a: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6633"/>
                </a:solidFill>
                <a:latin typeface="Open Sans"/>
              </a:rPr>
              <a:t>View Class Schedule</a:t>
            </a: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6633"/>
                </a:solidFill>
                <a:latin typeface="Open Sans"/>
              </a:rPr>
              <a:t>View Holds</a:t>
            </a: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6633"/>
                </a:solidFill>
                <a:latin typeface="Open Sans"/>
              </a:rPr>
              <a:t>Degree Works</a:t>
            </a:r>
          </a:p>
          <a:p>
            <a:pPr algn="ctr">
              <a:lnSpc>
                <a:spcPts val="7280"/>
              </a:lnSpc>
            </a:pPr>
            <a:r>
              <a:rPr lang="en-US" sz="5199" dirty="0">
                <a:solidFill>
                  <a:srgbClr val="006633"/>
                </a:solidFill>
                <a:latin typeface="Open Sans"/>
              </a:rPr>
              <a:t>Student Account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25656" y="9150283"/>
            <a:ext cx="433644" cy="10801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01141" y="942735"/>
            <a:ext cx="452015" cy="452015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C33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0571" y="5906371"/>
            <a:ext cx="17386859" cy="397078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600856" y="-489026"/>
            <a:ext cx="3315536" cy="3315536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6633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-89726" y="3066515"/>
            <a:ext cx="2153185" cy="2153185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6633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5819133" y="1635720"/>
            <a:ext cx="3978274" cy="3978274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6633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039939" y="185223"/>
            <a:ext cx="3668713" cy="3668713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6633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4193017" y="1707401"/>
            <a:ext cx="3663462" cy="366346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C33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50571" y="4678244"/>
            <a:ext cx="201706" cy="201706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698115" y="342225"/>
            <a:ext cx="3121018" cy="2298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9"/>
              </a:lnSpc>
            </a:pPr>
            <a:r>
              <a:rPr lang="en-US" sz="2100" spc="63">
                <a:solidFill>
                  <a:srgbClr val="FFFFFF"/>
                </a:solidFill>
                <a:latin typeface="HK Grotesk Light Bold"/>
              </a:rPr>
              <a:t>Cmp = Campus </a:t>
            </a:r>
          </a:p>
          <a:p>
            <a:pPr algn="ctr">
              <a:lnSpc>
                <a:spcPts val="3149"/>
              </a:lnSpc>
            </a:pPr>
            <a:r>
              <a:rPr lang="en-US" sz="2099" spc="62">
                <a:solidFill>
                  <a:srgbClr val="FFFFFF"/>
                </a:solidFill>
                <a:latin typeface="HK Grotesk Light"/>
              </a:rPr>
              <a:t>FX = Fairfax</a:t>
            </a:r>
          </a:p>
          <a:p>
            <a:pPr algn="ctr">
              <a:lnSpc>
                <a:spcPts val="3149"/>
              </a:lnSpc>
            </a:pPr>
            <a:r>
              <a:rPr lang="en-US" sz="2099" spc="62">
                <a:solidFill>
                  <a:srgbClr val="FFFFFF"/>
                </a:solidFill>
                <a:latin typeface="HK Grotesk Light"/>
              </a:rPr>
              <a:t>PW = Science and Technology</a:t>
            </a:r>
          </a:p>
          <a:p>
            <a:pPr algn="ctr">
              <a:lnSpc>
                <a:spcPts val="3149"/>
              </a:lnSpc>
            </a:pPr>
            <a:r>
              <a:rPr lang="en-US" sz="2099" spc="62">
                <a:solidFill>
                  <a:srgbClr val="FFFFFF"/>
                </a:solidFill>
                <a:latin typeface="HK Grotesk Light"/>
              </a:rPr>
              <a:t>NE: Online</a:t>
            </a:r>
          </a:p>
          <a:p>
            <a:pPr algn="ctr">
              <a:lnSpc>
                <a:spcPts val="3150"/>
              </a:lnSpc>
            </a:pPr>
            <a:r>
              <a:rPr lang="en-US" sz="2099" spc="62">
                <a:solidFill>
                  <a:srgbClr val="FFFFFF"/>
                </a:solidFill>
                <a:latin typeface="HK Grotesk Light"/>
              </a:rPr>
              <a:t>KOR: Korea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819133" y="1861910"/>
            <a:ext cx="3978274" cy="2683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9"/>
              </a:lnSpc>
            </a:pPr>
            <a:r>
              <a:rPr lang="en-US" sz="2100" spc="63">
                <a:solidFill>
                  <a:srgbClr val="FFFFFF"/>
                </a:solidFill>
                <a:latin typeface="HK Grotesk Light Bold"/>
              </a:rPr>
              <a:t>Days </a:t>
            </a:r>
          </a:p>
          <a:p>
            <a:pPr algn="ctr">
              <a:lnSpc>
                <a:spcPts val="3149"/>
              </a:lnSpc>
            </a:pPr>
            <a:r>
              <a:rPr lang="en-US" sz="2099" spc="62">
                <a:solidFill>
                  <a:srgbClr val="FFFFFF"/>
                </a:solidFill>
                <a:latin typeface="HK Grotesk Light Bold"/>
              </a:rPr>
              <a:t>M = Monday</a:t>
            </a:r>
          </a:p>
          <a:p>
            <a:pPr algn="ctr">
              <a:lnSpc>
                <a:spcPts val="3149"/>
              </a:lnSpc>
            </a:pPr>
            <a:r>
              <a:rPr lang="en-US" sz="2099" spc="62">
                <a:solidFill>
                  <a:srgbClr val="FFFFFF"/>
                </a:solidFill>
                <a:latin typeface="HK Grotesk Light Bold"/>
              </a:rPr>
              <a:t>T = Tuesday</a:t>
            </a:r>
          </a:p>
          <a:p>
            <a:pPr algn="ctr">
              <a:lnSpc>
                <a:spcPts val="3149"/>
              </a:lnSpc>
            </a:pPr>
            <a:r>
              <a:rPr lang="en-US" sz="2099" spc="62">
                <a:solidFill>
                  <a:srgbClr val="FFFFFF"/>
                </a:solidFill>
                <a:latin typeface="HK Grotesk Light Bold"/>
              </a:rPr>
              <a:t>W = Wednesday</a:t>
            </a:r>
          </a:p>
          <a:p>
            <a:pPr algn="ctr">
              <a:lnSpc>
                <a:spcPts val="3149"/>
              </a:lnSpc>
            </a:pPr>
            <a:r>
              <a:rPr lang="en-US" sz="2099" spc="62">
                <a:solidFill>
                  <a:srgbClr val="FFFFFF"/>
                </a:solidFill>
                <a:latin typeface="HK Grotesk Light Bold"/>
              </a:rPr>
              <a:t>R = Thursday</a:t>
            </a:r>
          </a:p>
          <a:p>
            <a:pPr algn="ctr">
              <a:lnSpc>
                <a:spcPts val="3149"/>
              </a:lnSpc>
            </a:pPr>
            <a:r>
              <a:rPr lang="en-US" sz="2099" spc="62">
                <a:solidFill>
                  <a:srgbClr val="FFFFFF"/>
                </a:solidFill>
                <a:latin typeface="HK Grotesk Light Bold"/>
              </a:rPr>
              <a:t>F = Friday</a:t>
            </a:r>
          </a:p>
          <a:p>
            <a:pPr algn="ctr">
              <a:lnSpc>
                <a:spcPts val="3150"/>
              </a:lnSpc>
            </a:pPr>
            <a:r>
              <a:rPr lang="en-US" sz="2099" spc="62">
                <a:solidFill>
                  <a:srgbClr val="FFFFFF"/>
                </a:solidFill>
                <a:latin typeface="HK Grotesk Light Bold"/>
              </a:rPr>
              <a:t>TR = Tuesday and Thursday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2471" y="860233"/>
            <a:ext cx="3183649" cy="2376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9"/>
              </a:lnSpc>
            </a:pPr>
            <a:r>
              <a:rPr lang="en-US" sz="2113" spc="63">
                <a:solidFill>
                  <a:srgbClr val="FFFFFF"/>
                </a:solidFill>
                <a:latin typeface="HK Grotesk Light Bold"/>
              </a:rPr>
              <a:t>Rem = </a:t>
            </a:r>
          </a:p>
          <a:p>
            <a:pPr algn="ctr">
              <a:lnSpc>
                <a:spcPts val="3169"/>
              </a:lnSpc>
            </a:pPr>
            <a:r>
              <a:rPr lang="en-US" sz="2113" spc="63">
                <a:solidFill>
                  <a:srgbClr val="FFFFFF"/>
                </a:solidFill>
                <a:latin typeface="HK Grotesk Light Bold"/>
              </a:rPr>
              <a:t>Remaining open seats</a:t>
            </a:r>
          </a:p>
          <a:p>
            <a:pPr algn="ctr">
              <a:lnSpc>
                <a:spcPts val="3169"/>
              </a:lnSpc>
            </a:pPr>
            <a:endParaRPr lang="en-US" sz="2113" spc="63">
              <a:solidFill>
                <a:srgbClr val="FFFFFF"/>
              </a:solidFill>
              <a:latin typeface="HK Grotesk Light Bold"/>
            </a:endParaRPr>
          </a:p>
          <a:p>
            <a:pPr algn="ctr">
              <a:lnSpc>
                <a:spcPts val="3169"/>
              </a:lnSpc>
            </a:pPr>
            <a:r>
              <a:rPr lang="en-US" sz="2113" spc="63">
                <a:solidFill>
                  <a:srgbClr val="FFFFFF"/>
                </a:solidFill>
                <a:latin typeface="HK Grotesk Light Bold"/>
              </a:rPr>
              <a:t>WL = </a:t>
            </a:r>
          </a:p>
          <a:p>
            <a:pPr algn="ctr">
              <a:lnSpc>
                <a:spcPts val="3169"/>
              </a:lnSpc>
            </a:pPr>
            <a:r>
              <a:rPr lang="en-US" sz="2113" spc="63">
                <a:solidFill>
                  <a:srgbClr val="FFFFFF"/>
                </a:solidFill>
                <a:latin typeface="HK Grotesk Light Bold"/>
              </a:rPr>
              <a:t>Number of students on the Waitlist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-534524" y="3401280"/>
            <a:ext cx="3126448" cy="1530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5"/>
              </a:lnSpc>
            </a:pPr>
            <a:r>
              <a:rPr lang="en-US" sz="2103" spc="63">
                <a:solidFill>
                  <a:srgbClr val="FFFFFF"/>
                </a:solidFill>
                <a:latin typeface="HK Grotesk Light Bold"/>
              </a:rPr>
              <a:t>C = </a:t>
            </a:r>
          </a:p>
          <a:p>
            <a:pPr algn="ctr">
              <a:lnSpc>
                <a:spcPts val="3155"/>
              </a:lnSpc>
            </a:pPr>
            <a:r>
              <a:rPr lang="en-US" sz="2103" spc="63">
                <a:solidFill>
                  <a:srgbClr val="FFFFFF"/>
                </a:solidFill>
                <a:latin typeface="HK Grotesk Light Bold"/>
              </a:rPr>
              <a:t>Closed section</a:t>
            </a:r>
          </a:p>
          <a:p>
            <a:pPr algn="ctr">
              <a:lnSpc>
                <a:spcPts val="3155"/>
              </a:lnSpc>
            </a:pPr>
            <a:endParaRPr lang="en-US" sz="2103" spc="63">
              <a:solidFill>
                <a:srgbClr val="FFFFFF"/>
              </a:solidFill>
              <a:latin typeface="HK Grotesk Light Bold"/>
            </a:endParaRPr>
          </a:p>
          <a:p>
            <a:pPr algn="ctr">
              <a:lnSpc>
                <a:spcPts val="3155"/>
              </a:lnSpc>
            </a:pPr>
            <a:r>
              <a:rPr lang="en-US" sz="2103" spc="63">
                <a:solidFill>
                  <a:srgbClr val="FFFFFF"/>
                </a:solidFill>
                <a:latin typeface="HK Grotesk Light Bold"/>
              </a:rPr>
              <a:t>    = Open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486786" y="2417391"/>
            <a:ext cx="3121018" cy="191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9"/>
              </a:lnSpc>
            </a:pPr>
            <a:r>
              <a:rPr lang="en-US" sz="2100" spc="63">
                <a:solidFill>
                  <a:srgbClr val="006633"/>
                </a:solidFill>
                <a:latin typeface="HK Grotesk Light Bold"/>
              </a:rPr>
              <a:t>DL/Online - TBA = Asynchronous </a:t>
            </a:r>
          </a:p>
          <a:p>
            <a:pPr algn="ctr">
              <a:lnSpc>
                <a:spcPts val="3149"/>
              </a:lnSpc>
            </a:pPr>
            <a:endParaRPr lang="en-US" sz="2100" spc="63">
              <a:solidFill>
                <a:srgbClr val="006633"/>
              </a:solidFill>
              <a:latin typeface="HK Grotesk Light Bold"/>
            </a:endParaRPr>
          </a:p>
          <a:p>
            <a:pPr algn="ctr">
              <a:lnSpc>
                <a:spcPts val="3150"/>
              </a:lnSpc>
            </a:pPr>
            <a:r>
              <a:rPr lang="en-US" sz="2099" spc="62">
                <a:solidFill>
                  <a:srgbClr val="006633"/>
                </a:solidFill>
                <a:latin typeface="HK Grotesk Light Bold"/>
              </a:rPr>
              <a:t>DL/Online w/ Days and Time = Synchronous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3702316" y="217251"/>
            <a:ext cx="4585684" cy="1400263"/>
            <a:chOff x="0" y="0"/>
            <a:chExt cx="6114245" cy="1867017"/>
          </a:xfrm>
        </p:grpSpPr>
        <p:sp>
          <p:nvSpPr>
            <p:cNvPr id="23" name="TextBox 23"/>
            <p:cNvSpPr txBox="1"/>
            <p:nvPr/>
          </p:nvSpPr>
          <p:spPr>
            <a:xfrm>
              <a:off x="0" y="38100"/>
              <a:ext cx="6114245" cy="9736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00"/>
                </a:lnSpc>
              </a:pPr>
              <a:r>
                <a:rPr lang="en-US" sz="5000">
                  <a:solidFill>
                    <a:srgbClr val="006633"/>
                  </a:solidFill>
                  <a:latin typeface="HK Grotesk Bold"/>
                </a:rPr>
                <a:t>Class Schedule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1190742"/>
              <a:ext cx="5151178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006633"/>
                  </a:solidFill>
                  <a:latin typeface="HK Grotesk Medium"/>
                </a:rPr>
                <a:t>Classic View</a:t>
              </a: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EC05C3C-7FF8-D342-AB9A-C068CC49D34D}"/>
              </a:ext>
            </a:extLst>
          </p:cNvPr>
          <p:cNvCxnSpPr/>
          <p:nvPr/>
        </p:nvCxnSpPr>
        <p:spPr>
          <a:xfrm>
            <a:off x="902149" y="5219700"/>
            <a:ext cx="0" cy="6866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DBD7B72-15B0-D645-95BE-187E8896EB2D}"/>
              </a:ext>
            </a:extLst>
          </p:cNvPr>
          <p:cNvCxnSpPr/>
          <p:nvPr/>
        </p:nvCxnSpPr>
        <p:spPr>
          <a:xfrm>
            <a:off x="4191000" y="2826510"/>
            <a:ext cx="0" cy="30798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A387659-72B4-9042-85B4-53F6B9A46F96}"/>
              </a:ext>
            </a:extLst>
          </p:cNvPr>
          <p:cNvCxnSpPr/>
          <p:nvPr/>
        </p:nvCxnSpPr>
        <p:spPr>
          <a:xfrm>
            <a:off x="7772400" y="5613994"/>
            <a:ext cx="0" cy="2923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1C6EC17-900B-FC4E-9023-F5A5EE6CDA92}"/>
              </a:ext>
            </a:extLst>
          </p:cNvPr>
          <p:cNvCxnSpPr/>
          <p:nvPr/>
        </p:nvCxnSpPr>
        <p:spPr>
          <a:xfrm>
            <a:off x="11811000" y="3853936"/>
            <a:ext cx="0" cy="20524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2EEFD23-C555-C348-8FB0-8957872443B6}"/>
              </a:ext>
            </a:extLst>
          </p:cNvPr>
          <p:cNvCxnSpPr/>
          <p:nvPr/>
        </p:nvCxnSpPr>
        <p:spPr>
          <a:xfrm flipH="1">
            <a:off x="9797407" y="5370863"/>
            <a:ext cx="6204593" cy="25920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460868"/>
            <a:ext cx="112078" cy="5810374"/>
            <a:chOff x="0" y="0"/>
            <a:chExt cx="149437" cy="7747165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49437" cy="2280560"/>
            </a:xfrm>
            <a:prstGeom prst="rect">
              <a:avLst/>
            </a:prstGeom>
            <a:solidFill>
              <a:srgbClr val="FFC033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60248" y="0"/>
              <a:ext cx="28940" cy="7747165"/>
            </a:xfrm>
            <a:prstGeom prst="rect">
              <a:avLst/>
            </a:prstGeom>
            <a:solidFill>
              <a:srgbClr val="FFCC33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591670" y="2338643"/>
            <a:ext cx="5600187" cy="3345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FFFFFF"/>
                </a:solidFill>
                <a:latin typeface="HK Grotesk Bold"/>
              </a:rPr>
              <a:t>Other Relevant Information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8668103" y="213275"/>
            <a:ext cx="8971418" cy="11359610"/>
            <a:chOff x="0" y="0"/>
            <a:chExt cx="11961891" cy="15146146"/>
          </a:xfrm>
        </p:grpSpPr>
        <p:sp>
          <p:nvSpPr>
            <p:cNvPr id="7" name="TextBox 7"/>
            <p:cNvSpPr txBox="1"/>
            <p:nvPr/>
          </p:nvSpPr>
          <p:spPr>
            <a:xfrm>
              <a:off x="0" y="14529962"/>
              <a:ext cx="11961891" cy="616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14300"/>
              <a:ext cx="10805938" cy="13728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999"/>
                </a:lnSpc>
              </a:pPr>
              <a:r>
                <a:rPr lang="en-US" sz="4000" spc="120">
                  <a:solidFill>
                    <a:srgbClr val="FFFFFF"/>
                  </a:solidFill>
                  <a:latin typeface="HK Grotesk Bold Bold"/>
                </a:rPr>
                <a:t>Academic Load</a:t>
              </a:r>
            </a:p>
            <a:p>
              <a:pPr marL="647700" lvl="1" indent="-323850">
                <a:lnSpc>
                  <a:spcPts val="4499"/>
                </a:lnSpc>
                <a:buFont typeface="Arial"/>
                <a:buChar char="•"/>
              </a:pPr>
              <a:r>
                <a:rPr lang="en-US" sz="3000" spc="90">
                  <a:solidFill>
                    <a:srgbClr val="FFFFFF"/>
                  </a:solidFill>
                  <a:latin typeface="HK Grotesk Light"/>
                </a:rPr>
                <a:t>Full Time = 12 or more registered credits</a:t>
              </a:r>
            </a:p>
            <a:p>
              <a:pPr marL="647700" lvl="1" indent="-323850">
                <a:lnSpc>
                  <a:spcPts val="4499"/>
                </a:lnSpc>
                <a:buFont typeface="Arial"/>
                <a:buChar char="•"/>
              </a:pPr>
              <a:r>
                <a:rPr lang="en-US" sz="2999" spc="89">
                  <a:solidFill>
                    <a:srgbClr val="FFFFFF"/>
                  </a:solidFill>
                  <a:latin typeface="HK Grotesk Light"/>
                </a:rPr>
                <a:t>Tuition is the same for 12 - 15 registered credits; tuition increases per credit over 15 credits.</a:t>
              </a:r>
            </a:p>
            <a:p>
              <a:pPr marL="647700" lvl="1" indent="-323850">
                <a:lnSpc>
                  <a:spcPts val="4499"/>
                </a:lnSpc>
                <a:buFont typeface="Arial"/>
                <a:buChar char="•"/>
              </a:pPr>
              <a:r>
                <a:rPr lang="en-US" sz="2999" spc="89">
                  <a:solidFill>
                    <a:srgbClr val="FFFFFF"/>
                  </a:solidFill>
                  <a:latin typeface="HK Grotesk Light"/>
                </a:rPr>
                <a:t>Special approval is needed to register for more than 18 credits.</a:t>
              </a:r>
            </a:p>
            <a:p>
              <a:pPr>
                <a:lnSpc>
                  <a:spcPts val="3749"/>
                </a:lnSpc>
              </a:pPr>
              <a:endParaRPr lang="en-US" sz="2999" spc="89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3749"/>
                </a:lnSpc>
              </a:pPr>
              <a:endParaRPr lang="en-US" sz="2999" spc="89">
                <a:solidFill>
                  <a:srgbClr val="FFFFFF"/>
                </a:solidFill>
                <a:latin typeface="HK Grotesk Light"/>
              </a:endParaRPr>
            </a:p>
            <a:p>
              <a:pPr>
                <a:lnSpc>
                  <a:spcPts val="5999"/>
                </a:lnSpc>
              </a:pPr>
              <a:r>
                <a:rPr lang="en-US" sz="3999" spc="119">
                  <a:solidFill>
                    <a:srgbClr val="FFFFFF"/>
                  </a:solidFill>
                  <a:latin typeface="HK Grotesk Bold Bold"/>
                </a:rPr>
                <a:t>Transfer Students</a:t>
              </a:r>
            </a:p>
            <a:p>
              <a:pPr marL="647700" lvl="1" indent="-323850">
                <a:lnSpc>
                  <a:spcPts val="4499"/>
                </a:lnSpc>
                <a:buFont typeface="Arial"/>
                <a:buChar char="•"/>
              </a:pPr>
              <a:r>
                <a:rPr lang="en-US" sz="2999" spc="89">
                  <a:solidFill>
                    <a:srgbClr val="FFFFFF"/>
                  </a:solidFill>
                  <a:latin typeface="HK Grotesk Light"/>
                </a:rPr>
                <a:t>Transfer Credit Evaluation is in Patriot Web under Transcript.</a:t>
              </a:r>
            </a:p>
            <a:p>
              <a:pPr marL="647700" lvl="1" indent="-323850">
                <a:lnSpc>
                  <a:spcPts val="4499"/>
                </a:lnSpc>
                <a:buFont typeface="Arial"/>
                <a:buChar char="•"/>
              </a:pPr>
              <a:r>
                <a:rPr lang="en-US" sz="2999" spc="89">
                  <a:solidFill>
                    <a:srgbClr val="FFFFFF"/>
                  </a:solidFill>
                  <a:latin typeface="HK Grotesk Light"/>
                </a:rPr>
                <a:t>Official transcripts and official exam scores must be submitted within one year.</a:t>
              </a:r>
            </a:p>
            <a:p>
              <a:pPr marL="647700" lvl="1" indent="-323850">
                <a:lnSpc>
                  <a:spcPts val="4499"/>
                </a:lnSpc>
                <a:buFont typeface="Arial"/>
                <a:buChar char="•"/>
              </a:pPr>
              <a:r>
                <a:rPr lang="en-US" sz="2999" spc="89">
                  <a:solidFill>
                    <a:srgbClr val="FFFFFF"/>
                  </a:solidFill>
                  <a:latin typeface="HK Grotesk Light"/>
                </a:rPr>
                <a:t>Wait until final grades post and degree is awarded (if earning an AS or AA) before sending final transcript.</a:t>
              </a:r>
            </a:p>
            <a:p>
              <a:pPr>
                <a:lnSpc>
                  <a:spcPts val="3749"/>
                </a:lnSpc>
              </a:pPr>
              <a:endParaRPr lang="en-US" sz="2999" spc="89">
                <a:solidFill>
                  <a:srgbClr val="FFFFFF"/>
                </a:solidFill>
                <a:latin typeface="HK Grotesk Light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25656" y="1055450"/>
            <a:ext cx="433644" cy="108017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901141" y="942735"/>
            <a:ext cx="452015" cy="452015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C33"/>
            </a:solidFill>
          </p:spPr>
        </p:sp>
      </p:grpSp>
    </p:spTree>
    <p:extLst>
      <p:ext uri="{BB962C8B-B14F-4D97-AF65-F5344CB8AC3E}">
        <p14:creationId xmlns:p14="http://schemas.microsoft.com/office/powerpoint/2010/main" val="3207474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460868"/>
            <a:ext cx="112078" cy="5810374"/>
            <a:chOff x="0" y="0"/>
            <a:chExt cx="149437" cy="7747165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49437" cy="2280560"/>
            </a:xfrm>
            <a:prstGeom prst="rect">
              <a:avLst/>
            </a:prstGeom>
            <a:solidFill>
              <a:srgbClr val="FFC033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60248" y="0"/>
              <a:ext cx="28940" cy="7747165"/>
            </a:xfrm>
            <a:prstGeom prst="rect">
              <a:avLst/>
            </a:prstGeom>
            <a:solidFill>
              <a:srgbClr val="FFCC33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459798" y="-448567"/>
            <a:ext cx="8291321" cy="8814622"/>
            <a:chOff x="0" y="0"/>
            <a:chExt cx="7974869" cy="847819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974869" cy="8478197"/>
            </a:xfrm>
            <a:custGeom>
              <a:avLst/>
              <a:gdLst/>
              <a:ahLst/>
              <a:cxnLst/>
              <a:rect l="l" t="t" r="r" b="b"/>
              <a:pathLst>
                <a:path w="7974869" h="8478197">
                  <a:moveTo>
                    <a:pt x="767006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173397"/>
                  </a:lnTo>
                  <a:cubicBezTo>
                    <a:pt x="0" y="8342307"/>
                    <a:pt x="135890" y="8478197"/>
                    <a:pt x="304800" y="8478197"/>
                  </a:cubicBezTo>
                  <a:lnTo>
                    <a:pt x="7670069" y="8478197"/>
                  </a:lnTo>
                  <a:cubicBezTo>
                    <a:pt x="7838979" y="8478197"/>
                    <a:pt x="7974869" y="8342307"/>
                    <a:pt x="7974869" y="8173397"/>
                  </a:cubicBezTo>
                  <a:lnTo>
                    <a:pt x="7974869" y="304800"/>
                  </a:lnTo>
                  <a:cubicBezTo>
                    <a:pt x="7974869" y="135890"/>
                    <a:pt x="7838979" y="0"/>
                    <a:pt x="767006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825656" y="9150283"/>
            <a:ext cx="433644" cy="10801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591670" y="2841030"/>
            <a:ext cx="5479921" cy="3335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99"/>
              </a:lnSpc>
            </a:pPr>
            <a:r>
              <a:rPr lang="en-US" sz="7999">
                <a:solidFill>
                  <a:srgbClr val="FFCC33"/>
                </a:solidFill>
                <a:latin typeface="HK Grotesk Bold"/>
              </a:rPr>
              <a:t>Registration Tutorials and Guides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91670" y="7413625"/>
            <a:ext cx="6059829" cy="605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dirty="0">
                <a:solidFill>
                  <a:srgbClr val="FFFFFF"/>
                </a:solidFill>
                <a:latin typeface="HK Grotesk Medium"/>
              </a:rPr>
              <a:t>Websites listed in notes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591670" y="981075"/>
            <a:ext cx="4880725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374">
                <a:solidFill>
                  <a:srgbClr val="FFFFFF"/>
                </a:solidFill>
                <a:latin typeface="HK Grotesk Medium"/>
              </a:rPr>
              <a:t>THE "HOW TO" GUIDES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842589" y="358772"/>
            <a:ext cx="6916005" cy="8200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0" lvl="1" indent="-474980">
              <a:lnSpc>
                <a:spcPts val="6600"/>
              </a:lnSpc>
              <a:buFont typeface="Arial"/>
              <a:buChar char="•"/>
            </a:pPr>
            <a:r>
              <a:rPr lang="en-US" sz="4400" spc="132" dirty="0">
                <a:solidFill>
                  <a:srgbClr val="006633"/>
                </a:solidFill>
                <a:latin typeface="HK Grotesk Light Bold"/>
              </a:rPr>
              <a:t>How to Register for Classes</a:t>
            </a:r>
            <a:r>
              <a:rPr lang="en-US" sz="4400" spc="132" dirty="0">
                <a:solidFill>
                  <a:srgbClr val="006633"/>
                </a:solidFill>
                <a:latin typeface="HK Grotesk Light"/>
              </a:rPr>
              <a:t>: Video and PDF (with screen grabs)</a:t>
            </a:r>
            <a:endParaRPr lang="en-US" sz="4400" spc="132" dirty="0">
              <a:solidFill>
                <a:srgbClr val="FF0000"/>
              </a:solidFill>
              <a:latin typeface="HK Grotesk Light"/>
            </a:endParaRPr>
          </a:p>
          <a:p>
            <a:pPr marL="949959" lvl="1" indent="-474980">
              <a:lnSpc>
                <a:spcPts val="6599"/>
              </a:lnSpc>
              <a:buFont typeface="Arial"/>
              <a:buChar char="•"/>
            </a:pPr>
            <a:r>
              <a:rPr lang="en-US" sz="4400" spc="132" dirty="0">
                <a:solidFill>
                  <a:srgbClr val="006633"/>
                </a:solidFill>
                <a:latin typeface="HK Grotesk Light Bold"/>
              </a:rPr>
              <a:t>How to Add Yourself to the Waitlist</a:t>
            </a:r>
            <a:r>
              <a:rPr lang="en-US" sz="4400" spc="132" dirty="0">
                <a:solidFill>
                  <a:srgbClr val="006633"/>
                </a:solidFill>
                <a:latin typeface="HK Grotesk Light"/>
              </a:rPr>
              <a:t> (Video)</a:t>
            </a:r>
          </a:p>
          <a:p>
            <a:pPr marL="949960" lvl="1" indent="-474980">
              <a:lnSpc>
                <a:spcPts val="6600"/>
              </a:lnSpc>
              <a:buFont typeface="Arial"/>
              <a:buChar char="•"/>
            </a:pPr>
            <a:r>
              <a:rPr lang="en-US" sz="4400" spc="132" dirty="0">
                <a:solidFill>
                  <a:srgbClr val="006633"/>
                </a:solidFill>
                <a:latin typeface="HK Grotesk Light Bold"/>
              </a:rPr>
              <a:t>Common Registration Error Messages</a:t>
            </a:r>
            <a:r>
              <a:rPr lang="en-US" sz="4400" spc="132" dirty="0">
                <a:solidFill>
                  <a:srgbClr val="006633"/>
                </a:solidFill>
                <a:latin typeface="HK Grotesk Light"/>
              </a:rPr>
              <a:t> (Webpage)</a:t>
            </a:r>
          </a:p>
          <a:p>
            <a:pPr>
              <a:lnSpc>
                <a:spcPts val="4349"/>
              </a:lnSpc>
            </a:pPr>
            <a:endParaRPr lang="en-US" sz="4400" spc="132" dirty="0">
              <a:solidFill>
                <a:srgbClr val="006633"/>
              </a:solidFill>
              <a:latin typeface="HK Grotesk Light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901141" y="942735"/>
            <a:ext cx="452015" cy="452015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C33"/>
            </a:solid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551</Words>
  <Application>Microsoft Office PowerPoint</Application>
  <PresentationFormat>Custom</PresentationFormat>
  <Paragraphs>119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Calibri</vt:lpstr>
      <vt:lpstr>Arial</vt:lpstr>
      <vt:lpstr>HK Grotesk Bold Bold</vt:lpstr>
      <vt:lpstr>HK Grotesk Medium</vt:lpstr>
      <vt:lpstr>HK Grotesk Light Bold</vt:lpstr>
      <vt:lpstr>Open Sans</vt:lpstr>
      <vt:lpstr>HK Grotesk Bold</vt:lpstr>
      <vt:lpstr>HK Grotesk Light</vt:lpstr>
      <vt:lpstr>Open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Advising and Registration</dc:title>
  <dc:creator>Linda M Krout</dc:creator>
  <cp:lastModifiedBy>Linda M Krout</cp:lastModifiedBy>
  <cp:revision>12</cp:revision>
  <dcterms:created xsi:type="dcterms:W3CDTF">2006-08-16T00:00:00Z</dcterms:created>
  <dcterms:modified xsi:type="dcterms:W3CDTF">2021-05-11T02:31:23Z</dcterms:modified>
  <dc:identifier>DAEdE5PHo-s</dc:identifier>
</cp:coreProperties>
</file>